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2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9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7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3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0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7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1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7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690547D-2570-40FE-9857-E5F6212B6E1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F47E3-DBA5-45CD-834D-8326DE07D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Функциональные пищевые продукты.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85F7F-E7E2-4F68-AE6B-E29C8019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3" y="312518"/>
            <a:ext cx="1679315" cy="11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5E80E-0A9A-405D-A7B0-16A9D8A8067F}"/>
              </a:ext>
            </a:extLst>
          </p:cNvPr>
          <p:cNvSpPr txBox="1"/>
          <p:nvPr/>
        </p:nvSpPr>
        <p:spPr>
          <a:xfrm>
            <a:off x="10477390" y="417250"/>
            <a:ext cx="132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86B13-AE03-4B6F-A04E-87581FE3719F}"/>
              </a:ext>
            </a:extLst>
          </p:cNvPr>
          <p:cNvSpPr txBox="1"/>
          <p:nvPr/>
        </p:nvSpPr>
        <p:spPr>
          <a:xfrm>
            <a:off x="3440676" y="3139567"/>
            <a:ext cx="119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7846F-70DA-4ABE-9D11-46D2A7CF0CE6}"/>
              </a:ext>
            </a:extLst>
          </p:cNvPr>
          <p:cNvSpPr txBox="1"/>
          <p:nvPr/>
        </p:nvSpPr>
        <p:spPr>
          <a:xfrm>
            <a:off x="5676209" y="6173511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40251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3CDEA2-08CF-4EB8-B46B-933C125B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637325"/>
            <a:ext cx="9872871" cy="158335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Помимо этого, к данной категории продуктов предъявляются специальные требования по маркировке: на упаковку продукта выносится информация, указывающая, что было добавлено или что удалено из продукта.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C149C4-EF91-4E1A-B5E1-4BBC6940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4" y="3692001"/>
            <a:ext cx="3995516" cy="28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8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86CF2DB-952D-4FDC-8A50-BACEF36C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41" y="4543951"/>
            <a:ext cx="2431573" cy="20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B4171-D7EB-44A1-B4F8-A56EA364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21901"/>
            <a:ext cx="9872871" cy="341419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Функциональные продукты могут быть в целом сгруппированы следующим образом: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- Обычная пища, содержащая природное биоактивное вещество. Примером может служить β-</a:t>
            </a:r>
            <a:r>
              <a:rPr lang="ru-RU" sz="1800" dirty="0" err="1"/>
              <a:t>глюкан</a:t>
            </a:r>
            <a:r>
              <a:rPr lang="ru-RU" sz="1800" dirty="0"/>
              <a:t> в овсяных отрубях для снижения уровня холестерина в крови;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- Продукты, которые были модифицированы путем обогащения или другими способами биологически активными веществами.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- Синтезированные пищевые ингредиенты, такие как некоторые специализированные углеводы, которые должны оказывать </a:t>
            </a:r>
            <a:r>
              <a:rPr lang="ru-RU" sz="1800" dirty="0" err="1"/>
              <a:t>пробиотическое</a:t>
            </a:r>
            <a:r>
              <a:rPr lang="ru-RU" sz="1800" dirty="0"/>
              <a:t> действие.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3548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D43300-24EB-422C-9478-6BE02649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22647"/>
            <a:ext cx="9872871" cy="4012706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Функциональное питание может быть: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натуральной пищей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пищей, в которую был добавлен какой-либо компонент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пищей, из которой удален какой-либо компонент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пищей, в которой один или несколько компонентов были модифицированы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пищей, в которой биодоступность была изменена или любая их комбинация.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781A57D-322F-4F2F-83FA-1D2DCB04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658" y="4953740"/>
            <a:ext cx="2699553" cy="15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6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E73ABE-69C1-4A15-A752-F94A7F90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854612"/>
            <a:ext cx="9872871" cy="514877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/>
              <a:t>Пищевой продукт можно сделать функциональным, используя один из нижеперечисленных подходов:</a:t>
            </a:r>
          </a:p>
          <a:p>
            <a:pPr marL="45720" indent="0" algn="just">
              <a:buNone/>
            </a:pPr>
            <a:r>
              <a:rPr lang="ru-RU" sz="1800" dirty="0"/>
              <a:t>1. Устранение компонента, который, как известно, вызывает или идентифицирует как вызывающий вредный эффект при употреблении (например, аллергенный белок).</a:t>
            </a:r>
          </a:p>
          <a:p>
            <a:pPr marL="45720" indent="0" algn="just">
              <a:buNone/>
            </a:pPr>
            <a:r>
              <a:rPr lang="ru-RU" sz="1800" dirty="0"/>
              <a:t>2. Увеличение концентрации компонента, естественным образом присутствующего в пище, до уровня, при котором он будет вызывать прогнозируемые эффекты (например, обогащение питательными микроэлементами для достижения суточной дозы).</a:t>
            </a:r>
          </a:p>
          <a:p>
            <a:pPr marL="45720" indent="0" algn="just">
              <a:buNone/>
            </a:pPr>
            <a:r>
              <a:rPr lang="ru-RU" sz="1800" dirty="0"/>
              <a:t>3. Добавление компонента, который обычно не присутствует в большинстве пищевых продуктов и не обязательно является макроэлементом или микроэлементом, но для которого были показаны полезные эффекты (например, невитаминный антиоксидант или </a:t>
            </a:r>
            <a:r>
              <a:rPr lang="ru-RU" sz="1800" dirty="0" err="1"/>
              <a:t>пребиотик</a:t>
            </a:r>
            <a:r>
              <a:rPr lang="ru-RU" sz="1800" dirty="0"/>
              <a:t>).</a:t>
            </a:r>
          </a:p>
          <a:p>
            <a:pPr marL="45720" indent="0" algn="just">
              <a:buNone/>
            </a:pPr>
            <a:r>
              <a:rPr lang="ru-RU" sz="1800" dirty="0"/>
              <a:t>4. Замена компонента, обычно макроэлемента (например, жиров), потребление которого обычно чрезмерно, и замена его компонентом, для которого были показаны полезные эффекты (например, модифицированный крахмал).</a:t>
            </a:r>
          </a:p>
          <a:p>
            <a:pPr marL="45720" indent="0" algn="just">
              <a:buNone/>
            </a:pPr>
            <a:r>
              <a:rPr lang="ru-RU" sz="1800" dirty="0"/>
              <a:t>5. Повышение биодоступности или стабильности компонента, о котором известно, что он оказывает функциональное воздействие или снижает потенциальный риск заболевания для пищи.</a:t>
            </a:r>
          </a:p>
        </p:txBody>
      </p:sp>
    </p:spTree>
    <p:extLst>
      <p:ext uri="{BB962C8B-B14F-4D97-AF65-F5344CB8AC3E}">
        <p14:creationId xmlns:p14="http://schemas.microsoft.com/office/powerpoint/2010/main" val="251755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41C2AB-38C4-4737-B46F-6C053A38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936674"/>
            <a:ext cx="9872871" cy="498465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/>
              <a:t>Для обеспечения реальной физиологической эффективности напитков и приемлемых органолептических свойств используемые функциональные продукты должны отвечать следующим требованиям:</a:t>
            </a:r>
          </a:p>
          <a:p>
            <a:pPr marL="45720" indent="0" algn="just">
              <a:buNone/>
            </a:pPr>
            <a:r>
              <a:rPr lang="ru-RU" sz="1800" dirty="0"/>
              <a:t>• полезные свойства вводимых пищевых ингредиентов должны быть научно обоснованы, для каждого выявлены физиологические эффекты;</a:t>
            </a:r>
          </a:p>
          <a:p>
            <a:pPr marL="45720" indent="0" algn="just">
              <a:buNone/>
            </a:pPr>
            <a:r>
              <a:rPr lang="ru-RU" sz="1800" dirty="0"/>
              <a:t>• при введении нескольких функциональных ингредиентов должно быть изучено их взаимодействие и возможный синергический эффект комплексного воздействия на организм;</a:t>
            </a:r>
          </a:p>
          <a:p>
            <a:pPr marL="45720" indent="0" algn="just">
              <a:buNone/>
            </a:pPr>
            <a:r>
              <a:rPr lang="ru-RU" sz="1800" dirty="0"/>
              <a:t>• добавляемые пищевые ингредиенты должны быть безопасными и стабильными в процессе хранения;</a:t>
            </a:r>
          </a:p>
          <a:p>
            <a:pPr marL="45720" indent="0" algn="just">
              <a:buNone/>
            </a:pPr>
            <a:r>
              <a:rPr lang="ru-RU" sz="1800" dirty="0"/>
              <a:t>• каждый ингредиент должен иметь точные физико-химические характеристики, достоверно определяемые с помощью специальных методов анализа;</a:t>
            </a:r>
          </a:p>
          <a:p>
            <a:pPr marL="45720" indent="0" algn="just">
              <a:buNone/>
            </a:pPr>
            <a:r>
              <a:rPr lang="ru-RU" sz="1800" dirty="0"/>
              <a:t>• количество функционального пищевого ингредиента в готовом пищевом продукте должно быть физиологически значимым, т.е. быть сопоставимым с нормой физиологической потребности в нем, в то же время не ухудшая потребительские свойства продукта и не уменьшая его пищевую ценность.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6837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6C0675-35BA-4964-8AEC-23B3E90C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978206"/>
            <a:ext cx="9872871" cy="290158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К функциональным продуктам, как правило, относятся сложные (комбинированные) рецептуры, разработанные с четко определенными задачами. Функциональные пищевые продукты (ФПП) предназначены для общего потребления всеми категориями граждан, но отличающиеся тем, что по сравнению с обычным продуктом, они имеют дополнительную пользу для здоровья, гарантированную жесткими требованиями со стороны государства, способствуют профилактике заболеваний, укреплению здоровья и увеличению продолжительности жизни.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FC6F89C-1257-4E1F-B6D5-1A92D2F6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217" y="4383242"/>
            <a:ext cx="3271082" cy="217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0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8AA8B-2E80-4B74-A986-20A4019A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53719"/>
            <a:ext cx="9872871" cy="395056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На российском рынке функциональные продукты представлены в основном, четырьмя группами: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продукты на основе зерновых культур, в том числе хлебобулочные и кондитерские;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безалкогольные напитки;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молочные продукты;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продукты масложировой отрасли.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15C49B8-1D09-44C3-ABEE-81A9DEA2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95" y="3311371"/>
            <a:ext cx="5204189" cy="32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9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5C276E-5DC3-4C7E-ABF3-28A8D9E3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67539"/>
            <a:ext cx="9872871" cy="472292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Группа функциональных напитков представляет собой продукты с заданным химическим составом и обладающими повышенной пищевой ценностью или выраженной биологической активностью. К ним относят витаминизированные сухие напитки со специально подобранным составом витаминов; диетические напитки, специально созданные для людей с нарушениями углеводного обмена, страдающих сахарным диабетом, ожирением, а также сбалансированные напитки для завтрака, напитки, заменяющие прием пищи, и др. К напиткам с добавленной ценностью также относят напитки на основе чая и кофе. Напитки на основе чая выпускают как в качестве напитков, утоляющих жажду, так и в качестве базовой основой для обогащения широким спектром физиологически функциональных ингредиентов (витаминами, минеральными веществами, экстрактами трав и т. д.).</a:t>
            </a:r>
          </a:p>
        </p:txBody>
      </p:sp>
    </p:spTree>
    <p:extLst>
      <p:ext uri="{BB962C8B-B14F-4D97-AF65-F5344CB8AC3E}">
        <p14:creationId xmlns:p14="http://schemas.microsoft.com/office/powerpoint/2010/main" val="79782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6D6CB8-E05E-42F4-8982-BA3BE980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529528"/>
            <a:ext cx="9872871" cy="3798943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Молочная промышленность в нашей стране на протяжении многих лет остается одной из ведущих отраслей в области разработки и производства функциональных инновационных продуктов. Благодаря популярности в России кисломолочных продуктов имеется стимул для внедрения в производство функциональных кисломолочных продуктов. Чаще всего эта группа обогащается комплексом биологически активных ингредиентов: пробиотиками, </a:t>
            </a:r>
            <a:r>
              <a:rPr lang="ru-RU" sz="1800" dirty="0" err="1"/>
              <a:t>пребиотиками</a:t>
            </a:r>
            <a:r>
              <a:rPr lang="ru-RU" sz="1800" dirty="0"/>
              <a:t>, витаминами и микроэлементами.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Зерновая группа функциональных продуктов, среди которых хлеб, каши, мюсли, хлебобулочные изделия, используется для обогащения рациона питания пищевыми волокнами, витаминами В, а также целым комплексом микроэлементов.</a:t>
            </a:r>
          </a:p>
          <a:p>
            <a:pPr algn="just"/>
            <a:endParaRPr lang="ru-RU" sz="18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2BE5B44-0ED9-492D-B263-D64B3FEE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75" y="5060272"/>
            <a:ext cx="2491180" cy="14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B280D5-3296-40D9-885B-F48C6C40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32018"/>
            <a:ext cx="9872871" cy="319396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Масложировая группа функциональных продуктов применяется для дополнительного введения в питание человека жирорастворимых витаминов и полиненасыщенных жирных кислот и, в основном, представлена растительными маслами и спредами.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Функциональные продукты имеют целый ряд существенных преимуществ по сравнению с традиционными продуктами питания, среди которых - высокая усвояемость пищевого функционального ингредиента и высокая пищевая ценность продукта при его минимальной калорийности.</a:t>
            </a:r>
          </a:p>
          <a:p>
            <a:pPr algn="just"/>
            <a:endParaRPr lang="ru-RU" sz="18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B60B46C-A362-41A0-A9D0-8555A570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38" y="4687410"/>
            <a:ext cx="3630360" cy="18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105E99-847F-49B5-9C6C-C2E3DDB3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330"/>
            <a:ext cx="9872871" cy="403934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Накопление научных данных о достоверном влиянии питания в целом и отдельных пищевых продуктов в частности на организм здорового и больного человека привело в последние годы к формированию нового направления в науке о питании, связанного с изучением профилактической и клинической эффективности так называемых функциональных пищевых продуктов. Функциональные пищевые продукты характеризуются способностью повышать уровень здоровья и снижать риск заболеваний в результате успешного влияния на одну или несколько физиологических функций организма без учета обычной </a:t>
            </a:r>
            <a:r>
              <a:rPr lang="ru-RU" sz="1800" dirty="0" err="1"/>
              <a:t>нутриентной</a:t>
            </a:r>
            <a:r>
              <a:rPr lang="ru-RU" sz="1800" dirty="0"/>
              <a:t> поддержки (т.е. эффекта от их простого обогащения дефицитными нутриентами).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7FB5D-8FFE-448D-8ADA-2FAFE0D2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20" y="4845533"/>
            <a:ext cx="2527379" cy="16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D32DF3-685C-4925-8E52-D933B28F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286339"/>
            <a:ext cx="9872871" cy="428532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Перспектива создания функциональных пищевых продуктов связана с решением наиболее актуальных в настоящее время проблем медицины: первичной алиментарной профилактики сердечно-сосудистых и онкологических заболеваний, ожирения, сахарного диабета, остеопороза, анемии. Функциональные продукты также призваны обеспечить алиментарный уровень регуляции важнейших функций организма: антиоксидантной, иммунной, гомеостатической, нарушение которых приводит к ослаблению защитно-адаптационных механизмов и развитию патологических состояний. В плане функциональной коррекции пищевых продуктов особое внимание уделяется пищевым волокнам, жирным кислотам, углеводам, про- и </a:t>
            </a:r>
            <a:r>
              <a:rPr lang="ru-RU" sz="1800" dirty="0" err="1"/>
              <a:t>пребиотикам</a:t>
            </a:r>
            <a:r>
              <a:rPr lang="ru-RU" sz="1800" dirty="0"/>
              <a:t>, антиоксидантам, витаминам, минеральным веществам и их сырьевым источникам.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EA63B0C-E147-4880-82BF-A092D5CC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043536"/>
            <a:ext cx="2662450" cy="14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1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2F1788-AD8D-4ACF-A938-594B2706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594804"/>
            <a:ext cx="9872871" cy="553966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На современном этапе развития медицины и клинических технологий при проектировании персонализированных рационов питания появляется возможность в качестве факторов влияния учитывать, помимо антропометрических данных, потребительских предпочтений и медицинских показателей, также генетические данные таким образом, чтобы рацион, разработанный с учетом благоприятного функционирования проблемных органов и систем, способствовал предотвращению экспрессии неблагоприятных генов. В настоящее время ведется разработка методологии проектирования персонализированных рационов с применением функциональных пищевых продуктов с учетом данных генетического тестирования. Например, алиментарный фактор в период раннего детства не только является основой нормального роста и развития организма, но и обеспечивает реализацию </a:t>
            </a:r>
            <a:r>
              <a:rPr lang="ru-RU" sz="1800" dirty="0" err="1"/>
              <a:t>нутриогеномных</a:t>
            </a:r>
            <a:r>
              <a:rPr lang="ru-RU" sz="1800" dirty="0"/>
              <a:t> взаимодействий в рамках так называемого феномена метаболического программирования — процесса, определяющего риск возникновения различных патологий в течение дальнейшей жизни.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7C7B065-9918-48E3-9556-514F4A5E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795" y="5605519"/>
            <a:ext cx="1228362" cy="9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3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F4DF85-8D3C-4941-B086-E8AF3589C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242371"/>
            <a:ext cx="9872871" cy="237325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Таким образом, функциональное питание, построенное с учетом реальных индивидуальных потребностей ребенка и его генетических особенностей, становится определяющим фактором его здоровья в будущем. В этом плане все формулы для искусственного вскармливания, последующие смеси, продукты прикорма и пищевые продукты для детей раннего возраста следует относить к функциональным продуктам.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E87FE16-D5F1-423D-81BA-74049FE0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13" y="4413587"/>
            <a:ext cx="2804291" cy="210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4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5F9B47-C15A-4975-93D0-223F8424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119518"/>
            <a:ext cx="9872871" cy="261896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Существуют возможности регуляции и коррекции метаболического профиля в разные периоды жизни (интенсивный рост, половое созревание, постменопауза), при неблагоприятных условиях среды обитания (инициация канцерогенеза, подавление иммунореактивности) и наличии генетически детерминированных «слабых звеньев» в гомеостатических системах организма (инсулинрезистентный синдром, метаболический синдром).</a:t>
            </a:r>
          </a:p>
        </p:txBody>
      </p:sp>
    </p:spTree>
    <p:extLst>
      <p:ext uri="{BB962C8B-B14F-4D97-AF65-F5344CB8AC3E}">
        <p14:creationId xmlns:p14="http://schemas.microsoft.com/office/powerpoint/2010/main" val="295710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8F015E-15E5-4AE2-8361-55FAAA3D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13164"/>
            <a:ext cx="9872871" cy="4831671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Используемые функциональные продукты уже подтвердили свою эффективность при коррекции </a:t>
            </a:r>
            <a:r>
              <a:rPr lang="ru-RU" sz="1800" dirty="0" err="1"/>
              <a:t>дисбактериозов</a:t>
            </a:r>
            <a:r>
              <a:rPr lang="ru-RU" sz="1800" dirty="0"/>
              <a:t> кишечника и вторичных иммунодефицитов (продукты, содержащие пробиотики и </a:t>
            </a:r>
            <a:r>
              <a:rPr lang="ru-RU" sz="1800" dirty="0" err="1"/>
              <a:t>пребиотики</a:t>
            </a:r>
            <a:r>
              <a:rPr lang="ru-RU" sz="1800" dirty="0"/>
              <a:t>, витамины А и Е, цинк), железодефицитной анемии, </a:t>
            </a:r>
            <a:r>
              <a:rPr lang="ru-RU" sz="1800" dirty="0" err="1"/>
              <a:t>дислипопротеинемии</a:t>
            </a:r>
            <a:r>
              <a:rPr lang="ru-RU" sz="1800" dirty="0"/>
              <a:t> (продукты с модифицированным жировым составом), гипергликемии (продукты с низкой гликемической нагрузкой), нарушений метаболизма костной ткани (продукты, обогащенные кальцием и витамином D). В частности, широкое применение </a:t>
            </a:r>
            <a:r>
              <a:rPr lang="ru-RU" sz="1800" dirty="0" err="1"/>
              <a:t>пробиотических</a:t>
            </a:r>
            <a:r>
              <a:rPr lang="ru-RU" sz="1800" dirty="0"/>
              <a:t> продуктов, содержащих живые культуры непатогенных бактерий — представителей защитных групп нормального кишечного микробиоценоза человека (бифидобактерии, лактобактерии) и природных симбиотических ассоциаций, подтвердило их эффективность по поддержанию оптимального состава и биологической активности микрофлоры кишечника и повышению общей резистентности организма к неблагоприятным внешним воздействиям.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735562F-C04A-420B-9FED-C1CA551D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16" y="5268035"/>
            <a:ext cx="1932833" cy="13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96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AA6CC6-9CE4-4CFA-945A-611F4F00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041053"/>
            <a:ext cx="9872871" cy="2775894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Дальнейшая перспектива применения функциональных продуктов связана с анализом новых данных </a:t>
            </a:r>
            <a:r>
              <a:rPr lang="ru-RU" sz="1800" dirty="0" err="1"/>
              <a:t>нутриогеномики</a:t>
            </a:r>
            <a:r>
              <a:rPr lang="ru-RU" sz="1800" dirty="0"/>
              <a:t> и молекулярной биологии, созданием на этой основе пищевых композиций заданного состава, оценкой их эффективности и широком использовании в составе рациона вместо аналогичных традиционных продуктов при соблюдении общих требований рационального питания. Функциональные продукты должны использоваться для замены или расширения ассортимента регулярно употребляемых продуктов или готовых блюд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262F2A-8AE3-490E-B2B1-51F83E53E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02" y="4563122"/>
            <a:ext cx="2643580" cy="19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376D23-DDA2-41E6-8DE2-E18A4C1B9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683581"/>
            <a:ext cx="9872871" cy="5655075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Таким образом, функциональное питание является важным направлением в профилактике и лечении алиментарно-зависимых состояний и заболеваний людей. Однако промышленное производство продуктов питания функциональной направленности в России в настоящее время представлено в небольших объемах. К числу основных причин небольших объемов производства и реализации данных продуктов относятся слабый спрос со стороны большинства населения с низким уровнем дохода. Как правило, указанная продукция находится в более высоком ценовом сегменте рынка и доступна ограниченному кругу населения. Отмечается слабая информированность населения о положительных аспектах употребления функциональных продуктов для здоровья человека, способствующих снижению рисков заболеваний. Одним из путей решения данной проблемы является, в первую очередь, создание технологии производства </a:t>
            </a:r>
            <a:r>
              <a:rPr lang="ru-RU" sz="1800" dirty="0" err="1"/>
              <a:t>поликомпонентных</a:t>
            </a:r>
            <a:r>
              <a:rPr lang="ru-RU" sz="1800" dirty="0"/>
              <a:t> продуктов питания функциональной направленности, с информированием потребителей об их пользе для употребления в рационе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411730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3FF438-EF52-481A-BC09-02525A56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19" y="536503"/>
            <a:ext cx="9872871" cy="562844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spc="15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Многочисленные эпидемиологические исследования, приводящиеся во всех развитых странах мира, свидетельствуют о широкой распространенности нарушений пищевого статуса населения этих стран: часто встречается недостаточное потребление витаминов С, Д, отдельных витаминов группы В, йода, кальция, селена и др. К числу распространенных проблем относится также низкое потребление пищевых волокон, полиненасыщенных жирных кислоты класса омега-3, растительных </a:t>
            </a:r>
            <a:r>
              <a:rPr lang="ru-RU" sz="1800" spc="15" dirty="0" err="1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стеролов</a:t>
            </a:r>
            <a:r>
              <a:rPr lang="ru-RU" sz="1800" spc="15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биофлавоноидов, на фоне избыточного употребления животных жиров и легкоусвояемых углеводов. </a:t>
            </a: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800" spc="15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иквидировать существующий у населения дефицит </a:t>
            </a:r>
            <a:r>
              <a:rPr lang="ru-RU" sz="1800" spc="15" dirty="0" err="1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эссенциальных</a:t>
            </a:r>
            <a:r>
              <a:rPr lang="ru-RU" sz="1800" spc="15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нутриентов за счет увеличения количества потребляемой пищи не представляется возможным, так как с повышением калорийности возникает проблема лишнего веса, риск ожирения и сопутствующих заболеваний. </a:t>
            </a: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Наряду с этим, снизилась пищевая ценность многих продуктов животного и растительного происхождения, вследствие истощения минерального состава почв. </a:t>
            </a:r>
            <a:endParaRPr lang="ru-RU" dirty="0">
              <a:solidFill>
                <a:srgbClr val="418AB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F46D3-D1C4-4176-8CF3-5D3B1937F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69" y="5536304"/>
            <a:ext cx="1563024" cy="10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4B4FE9-22FF-4247-A131-FF01723B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12054"/>
            <a:ext cx="9872871" cy="489159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Другой серьезной проблемой изменения качества пищи становится изменение сроков созревания и сбора урожая: ранний сбор овощей с последующим дозреванием во время транспортировки или их хранения  снижает содержание в пищевых растениях большей части водорастворимых витаминов. Современные технологии разведения сельскохозяйственных животных также не способствуют повышению содержания целого ряда важнейших микронутриентов в составе мяса и продуктах его переработки. Длительная транспортировка и хранение продуктов питания уменьшает содержание в готовом продукте биологически активных веществ, а технологии переработки, консервирования, рафинирования и кулинарная обработка усугубляют ситуацию.  Низкий уровень потребления населением белков, витаминов и других нутриентов свидетельствует об актуальности создания биологически полноценных продуктов питания функциональной направленности.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AA552E-3F97-4518-A7CF-711BB769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570" y="5304770"/>
            <a:ext cx="1918458" cy="1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6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0EE4FA-D2F9-4AA3-AAC3-D3F4A39EC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68876"/>
            <a:ext cx="9872871" cy="332024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Для достижения оптимальной обеспеченности всех групп населения энергией и питательными веществами, особенно </a:t>
            </a:r>
            <a:r>
              <a:rPr lang="ru-RU" sz="1800" dirty="0" err="1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эссенциальными</a:t>
            </a: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, предложены следующие способы оптимизации рациона: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введение натуральных продуктов с модифицированным химическим составом (специализированных, функциональных, лечебно-профилактических);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использование генетически модифицированных источников пищи;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употребление традиционных продуктов и биологически активных добавок к пище.</a:t>
            </a:r>
            <a:endParaRPr lang="ru-RU" dirty="0">
              <a:solidFill>
                <a:srgbClr val="418AB3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88F06B-D3CE-4777-B7E8-2EFEE1D7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172" y="5107352"/>
            <a:ext cx="2114182" cy="1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5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1A1B92-24E2-4DBA-8C71-05ED127B7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267287"/>
            <a:ext cx="9872871" cy="432342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Обогащение продуктов витаминами и микроэлементами представляет собой быстрый и достаточно эффективный способ устранения дефицита микронутриентов у больших групп населения. Помимо традиционного йодирования соли в разных странах в настоящее время широко используется обогащение муки фолиевой кислотой, фруктовых соков - витамином С, введение в молочные продукты и готовые зерновые завтраки кальция, витамина D и ПНЖК.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В большинстве стран Западной Европы и Северной Америки применяются законодательные акты, регламентирующие обязательное и добровольное обогащение продуктов питания отдельными нутриентами.</a:t>
            </a:r>
          </a:p>
          <a:p>
            <a:pPr algn="just"/>
            <a:endParaRPr lang="ru-RU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7636C9-469A-43F6-B6CA-B11C9A75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64" y="4820024"/>
            <a:ext cx="2475522" cy="17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6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075525-6FE8-41B5-867A-8FBC0B13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607231"/>
            <a:ext cx="9872871" cy="564353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Исследования последних лет свидетельствуют о том, что, помимо удовлетворения потребностей человека в нутриентах, продукты питания могут модулировать различные функции в организме и играть отрицательную или положительную роль при некоторых заболеваниях. Научные концепции в области питания направлены на использование функциональных продуктов для улучшения здоровья и снижения риска заболеваний. Во многих странах, особенно в Японии и Соединенных Штатах, исследования функциональных продуктов питания осуществляются для выявления их положительного влияния на состояние здоровья человека. Первые разработки в области функциональных продуктов питания возникли в Японии в 1980-х годах, когда она столкнулась с растущими расходами на здравоохранение. Министерство здравоохранения и социального обеспечения инициировало систему регулирования для утверждения определенных продуктов питания с документально подтвержденной пользой для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0507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3EBABE-7C4A-4CBA-89AC-65A6ED7A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230659"/>
            <a:ext cx="9872871" cy="2396681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В ГОСТ 52349-2005 «Продукты пищевые функциональные» дано определение понятия функционального пищевого продукта – это продукт, предназначенный для систематического употребления в составе пищевых рационов всеми возрастными группами здорового населения, снижающий риск развития заболеваний, связанных с питанием, сохраняющий и улучшающий здоровье за счет наличия в его составе физиологически функциональных пищевых ингредиентов.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D07246-D05A-4656-B680-0EA117F4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09" y="4270880"/>
            <a:ext cx="3426323" cy="22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4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7EDB1E-66B0-4125-A6E4-F1CBABA7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386840"/>
            <a:ext cx="9872871" cy="408432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2300" dirty="0"/>
              <a:t>В странах Европы, Америки и Японии сформированы достаточно четкие научные принципы создания продуктов здорового питания. Основные из них:</a:t>
            </a:r>
          </a:p>
          <a:p>
            <a:pPr marL="45720" indent="0" algn="just">
              <a:buNone/>
            </a:pPr>
            <a:r>
              <a:rPr lang="ru-RU" sz="2300" dirty="0"/>
              <a:t>• для создания функциональных пищевых продуктов следует использовать только те ингредиенты, дефицит которых имеет место у людей, достаточно широко распространен и опасен для здоровья;</a:t>
            </a:r>
          </a:p>
          <a:p>
            <a:pPr marL="45720" indent="0" algn="just">
              <a:buNone/>
            </a:pPr>
            <a:r>
              <a:rPr lang="ru-RU" sz="2300" dirty="0"/>
              <a:t>•  функциональные продукты отличаются от традиционных продуктов питания по составу и включают нутриенты, способствующие восстановлению организма, его росту и укреплению здоровья в целом.</a:t>
            </a:r>
          </a:p>
          <a:p>
            <a:pPr marL="45720" indent="0" algn="just">
              <a:buNone/>
            </a:pPr>
            <a:r>
              <a:rPr lang="ru-RU" sz="2300" dirty="0"/>
              <a:t>• добавляются функциональные ингредиенты в продукты массового потребления, доступные для всех групп населения (напитки, хлебобулочные изделия, кисломолочные продукты, сахар, соль);</a:t>
            </a:r>
          </a:p>
          <a:p>
            <a:pPr marL="45720" indent="0" algn="just">
              <a:buNone/>
            </a:pPr>
            <a:r>
              <a:rPr lang="ru-RU" sz="2300" dirty="0"/>
              <a:t>• гарантированное производителем содержание микронутриентов, рассчитанное таким образом, чтобы с функциональным продуктом удовлетворялось 20-50% среднесуточной потребности в этих веществах;</a:t>
            </a:r>
          </a:p>
          <a:p>
            <a:pPr marL="45720" indent="0" algn="just">
              <a:buNone/>
            </a:pPr>
            <a:r>
              <a:rPr lang="ru-RU" sz="2300" dirty="0"/>
              <a:t>• учитывается возможность химического взаимодействия компонентов в продукте с целью повышения их усвояемости.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10968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203</TotalTime>
  <Words>2207</Words>
  <Application>Microsoft Office PowerPoint</Application>
  <PresentationFormat>Широкоэкранный</PresentationFormat>
  <Paragraphs>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Corbel</vt:lpstr>
      <vt:lpstr>Базис</vt:lpstr>
      <vt:lpstr>Функциональные пищевые продукты.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пищевые продукты.</dc:title>
  <dc:creator>Ведилина Марина Тимофеевна</dc:creator>
  <cp:lastModifiedBy>user</cp:lastModifiedBy>
  <cp:revision>50</cp:revision>
  <dcterms:created xsi:type="dcterms:W3CDTF">2021-11-23T13:18:50Z</dcterms:created>
  <dcterms:modified xsi:type="dcterms:W3CDTF">2023-02-10T04:31:23Z</dcterms:modified>
</cp:coreProperties>
</file>