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9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9F6434-BF82-4DA5-871E-FFE6AC17A98B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91A752-A7C0-4B14-ACF0-064DDBB137C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10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6434-BF82-4DA5-871E-FFE6AC17A98B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1A752-A7C0-4B14-ACF0-064DDBB13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7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6434-BF82-4DA5-871E-FFE6AC17A98B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1A752-A7C0-4B14-ACF0-064DDBB13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08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6434-BF82-4DA5-871E-FFE6AC17A98B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1A752-A7C0-4B14-ACF0-064DDBB13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796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6434-BF82-4DA5-871E-FFE6AC17A98B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1A752-A7C0-4B14-ACF0-064DDBB137C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04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6434-BF82-4DA5-871E-FFE6AC17A98B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1A752-A7C0-4B14-ACF0-064DDBB13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7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6434-BF82-4DA5-871E-FFE6AC17A98B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1A752-A7C0-4B14-ACF0-064DDBB13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63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6434-BF82-4DA5-871E-FFE6AC17A98B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1A752-A7C0-4B14-ACF0-064DDBB13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62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6434-BF82-4DA5-871E-FFE6AC17A98B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1A752-A7C0-4B14-ACF0-064DDBB13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20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6434-BF82-4DA5-871E-FFE6AC17A98B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1A752-A7C0-4B14-ACF0-064DDBB13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657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6434-BF82-4DA5-871E-FFE6AC17A98B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1A752-A7C0-4B14-ACF0-064DDBB13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74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29F6434-BF82-4DA5-871E-FFE6AC17A98B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E91A752-A7C0-4B14-ACF0-064DDBB13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18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0BA9C1-DBB8-483B-ACCF-7B4BE0BC99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Основы рационального питания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5B5E3A-7F2E-415B-A296-A7F87C98E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24" y="312518"/>
            <a:ext cx="1679315" cy="113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4EC60C-CCCB-4ACD-9941-D93D5CFEFA14}"/>
              </a:ext>
            </a:extLst>
          </p:cNvPr>
          <p:cNvSpPr txBox="1"/>
          <p:nvPr/>
        </p:nvSpPr>
        <p:spPr>
          <a:xfrm>
            <a:off x="10477390" y="417250"/>
            <a:ext cx="1329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Лекция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528033-5598-4E7C-B107-788EA8E31264}"/>
              </a:ext>
            </a:extLst>
          </p:cNvPr>
          <p:cNvSpPr txBox="1"/>
          <p:nvPr/>
        </p:nvSpPr>
        <p:spPr>
          <a:xfrm>
            <a:off x="5676209" y="6173511"/>
            <a:ext cx="97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343306-4E00-403F-91DB-E96DEE449FB8}"/>
              </a:ext>
            </a:extLst>
          </p:cNvPr>
          <p:cNvSpPr txBox="1"/>
          <p:nvPr/>
        </p:nvSpPr>
        <p:spPr>
          <a:xfrm>
            <a:off x="1935332" y="3059668"/>
            <a:ext cx="119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</a:t>
            </a:r>
          </a:p>
        </p:txBody>
      </p:sp>
    </p:spTree>
    <p:extLst>
      <p:ext uri="{BB962C8B-B14F-4D97-AF65-F5344CB8AC3E}">
        <p14:creationId xmlns:p14="http://schemas.microsoft.com/office/powerpoint/2010/main" val="1572970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2A10F75-72B3-4028-9576-5ADF4F88F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982200" cy="403860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800" b="0" i="0" u="none" strike="noStrike" baseline="-25000" dirty="0">
                <a:solidFill>
                  <a:srgbClr val="549E39"/>
                </a:solidFill>
              </a:rPr>
              <a:t>Зимой и ранней весной, когда в пищевом рационе содержится меньше витаминов, следует употреблять фруктовые и овощные соки, разводя их водой в отношениях 2:1 или 1:1, в также витаминные препараты. Поскольку витамины впрок организмом не запасаются, обогащать ими стол следует круглый год.</a:t>
            </a:r>
            <a:endParaRPr lang="ru-RU" sz="2800" b="0" i="0" u="none" strike="noStrike" baseline="0" dirty="0">
              <a:solidFill>
                <a:srgbClr val="549E39"/>
              </a:solidFill>
            </a:endParaRPr>
          </a:p>
          <a:p>
            <a:pPr marL="45720" indent="0" algn="just">
              <a:buNone/>
            </a:pPr>
            <a:r>
              <a:rPr lang="ru-RU" sz="2800" b="0" i="0" u="none" strike="noStrike" baseline="-25000" dirty="0">
                <a:solidFill>
                  <a:srgbClr val="549E39"/>
                </a:solidFill>
              </a:rPr>
              <a:t>В периоды повышенных физических и умственных нагрузок рекомендуется принимать витаминные комплексы и повышенные дозы витамина С (аскорбиновой кислоты). Учитывая возбуждающее действие витаминов на центральную нервную систему, не следует принимать их на ночь, а поскольку большинство из них кислоты, принимать только после еды, чтобы избежать раздражающего действия на слизистую оболочку желудка.</a:t>
            </a:r>
            <a:endParaRPr lang="ru-RU" sz="2800" dirty="0">
              <a:solidFill>
                <a:srgbClr val="549E39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849A8B4-15AB-4BCC-92DA-A2D82B4B4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838" cy="1355725"/>
          </a:xfrm>
        </p:spPr>
        <p:txBody>
          <a:bodyPr/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icrosoft Sans Serif" panose="020B0604020202020204" pitchFamily="34" charset="0"/>
              </a:rPr>
              <a:t>Значение растительных и животных продуктов</a:t>
            </a:r>
            <a:endParaRPr lang="ru-RU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F1A865-6A90-41FD-A884-CA58A2BAD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855" y="5230561"/>
            <a:ext cx="1915701" cy="130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18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BF6736-3A5C-4EF2-B4D0-6722B98CF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0" u="none" strike="noStrike" baseline="-25000" dirty="0">
                <a:solidFill>
                  <a:srgbClr val="000000"/>
                </a:solidFill>
              </a:rPr>
              <a:t>Режим</a:t>
            </a:r>
            <a:r>
              <a:rPr lang="ru-RU" sz="1800" b="1" i="0" u="none" strike="noStrike" baseline="-25000" dirty="0">
                <a:solidFill>
                  <a:srgbClr val="000000"/>
                </a:solidFill>
              </a:rPr>
              <a:t> </a:t>
            </a:r>
            <a:r>
              <a:rPr lang="ru-RU" sz="2800" b="1" i="0" u="none" strike="noStrike" baseline="-25000" dirty="0">
                <a:solidFill>
                  <a:srgbClr val="000000"/>
                </a:solidFill>
              </a:rPr>
              <a:t>питания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9BD461-F0E8-472B-8475-6E7559378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3290455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00000"/>
              </a:lnSpc>
              <a:buNone/>
            </a:pPr>
            <a:r>
              <a:rPr lang="ru-RU" sz="2800" b="0" i="0" u="none" strike="noStrike" baseline="-25000" dirty="0">
                <a:solidFill>
                  <a:srgbClr val="549E39"/>
                </a:solidFill>
                <a:latin typeface="Arial" panose="020B0604020202020204" pitchFamily="34" charset="0"/>
              </a:rPr>
              <a:t>Рациональное питание предусматривает также правильное распределение приемов пищи в течение дня. Несоблюдение режима питания приводит к расстройствам не только в пищеварительном системе, но и общем состоянии организма. </a:t>
            </a:r>
          </a:p>
          <a:p>
            <a:pPr marL="45720" indent="0" algn="just">
              <a:lnSpc>
                <a:spcPct val="100000"/>
              </a:lnSpc>
              <a:buNone/>
            </a:pPr>
            <a:r>
              <a:rPr lang="ru-RU" sz="2800" b="0" i="0" u="none" strike="noStrike" baseline="-25000" dirty="0">
                <a:solidFill>
                  <a:srgbClr val="549E39"/>
                </a:solidFill>
                <a:latin typeface="Arial" panose="020B0604020202020204" pitchFamily="34" charset="0"/>
              </a:rPr>
              <a:t>Доказано, что редкие приемы пищи приводят к повышению содержания</a:t>
            </a:r>
            <a:r>
              <a:rPr lang="ru-RU" sz="2800" dirty="0">
                <a:solidFill>
                  <a:srgbClr val="549E39"/>
                </a:solidFill>
                <a:latin typeface="Arial" panose="020B0604020202020204" pitchFamily="34" charset="0"/>
              </a:rPr>
              <a:t> </a:t>
            </a:r>
            <a:r>
              <a:rPr lang="ru-RU" sz="2800" b="0" i="0" u="none" strike="noStrike" baseline="-25000" dirty="0">
                <a:solidFill>
                  <a:srgbClr val="549E39"/>
                </a:solidFill>
                <a:latin typeface="Arial" panose="020B0604020202020204" pitchFamily="34" charset="0"/>
              </a:rPr>
              <a:t>холестерина в крови — одного из главных факторов развития атеросклероза и гипертонической болезни. Физиологи рекомендуют принимать пищу не реже 4—5 раз в день. Так, если первый завтрак съеден в 8 ч, то в 11 нужен второй завтрак (ленч), в 14 ч — обед, в 16 ч — вечерний чай и ужин не позже 19 ч. </a:t>
            </a:r>
          </a:p>
          <a:p>
            <a:pPr marL="45720" indent="0" algn="just">
              <a:lnSpc>
                <a:spcPct val="100000"/>
              </a:lnSpc>
              <a:buNone/>
            </a:pPr>
            <a:r>
              <a:rPr lang="ru-RU" sz="2800" b="0" i="0" u="none" strike="noStrike" baseline="-25000" dirty="0">
                <a:solidFill>
                  <a:srgbClr val="549E39"/>
                </a:solidFill>
                <a:latin typeface="Arial" panose="020B0604020202020204" pitchFamily="34" charset="0"/>
              </a:rPr>
              <a:t>Перед сном надо съесть еще один легкий ужин, состоящий, к примеру, из стакана кефира с крекером или галетами.</a:t>
            </a:r>
            <a:endParaRPr lang="ru-RU" sz="2800" b="0" i="0" u="none" strike="noStrike" baseline="0" dirty="0">
              <a:solidFill>
                <a:srgbClr val="549E39"/>
              </a:solidFill>
              <a:latin typeface="Arial" panose="020B0604020202020204" pitchFamily="34" charset="0"/>
            </a:endParaRPr>
          </a:p>
          <a:p>
            <a:pPr algn="just"/>
            <a:endParaRPr lang="ru-RU" sz="3200" dirty="0">
              <a:solidFill>
                <a:srgbClr val="549E39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229C37-5335-4A38-8FF6-56741FCB7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276" y="5112326"/>
            <a:ext cx="1344504" cy="138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26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0383BBA-FEBC-4CCA-A962-C6801E3B5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800" b="0" i="0" u="none" strike="noStrike" baseline="-25000" dirty="0">
                <a:solidFill>
                  <a:srgbClr val="549E39"/>
                </a:solidFill>
              </a:rPr>
              <a:t>При таком режиме создается равномерная нагрузка на пищеварительный аппарат, происходит наиболее полная обработка продуктов пищеварительными соками, и органы пищеварения получают необходимый отдых в течение 8—10 ч ежесуточно.</a:t>
            </a:r>
            <a:endParaRPr lang="ru-RU" sz="2800" b="0" i="0" u="none" strike="noStrike" baseline="0" dirty="0">
              <a:solidFill>
                <a:srgbClr val="549E39"/>
              </a:solidFill>
            </a:endParaRPr>
          </a:p>
          <a:p>
            <a:pPr marL="45720" indent="0" algn="just">
              <a:buNone/>
            </a:pPr>
            <a:r>
              <a:rPr lang="ru-RU" sz="2800" b="0" i="0" u="none" strike="noStrike" baseline="-25000" dirty="0">
                <a:solidFill>
                  <a:srgbClr val="549E39"/>
                </a:solidFill>
              </a:rPr>
              <a:t>Слишком плотный ужин не способствует сну. Ночное функционирование приводит пищеварительные железы к перенапряжению и истощению. Поскольку ночью все химические процессы в организме протекают вдвое медленнее, чем днем, то пища, оставаясь излишне долго в пищеварительном тракте, начинает бродить, Поэтому на ужин следует употреблять легко усвояемую пищу, такую, как травяные чаи с лимонным или апельсиновым соком, сухой хлеб с маслом, сыром или творогом. Обильный прием пищи во второй половине дня, когда обменные процессы ниже, чем до обеда, приводит к нарастанию массы тела.</a:t>
            </a:r>
            <a:endParaRPr lang="ru-RU" sz="3200" dirty="0">
              <a:solidFill>
                <a:srgbClr val="549E39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8AE4C46-089D-4727-A43C-94F695E08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838" cy="1355725"/>
          </a:xfrm>
        </p:spPr>
        <p:txBody>
          <a:bodyPr/>
          <a:lstStyle/>
          <a:p>
            <a:r>
              <a:rPr lang="ru-RU" sz="2800" b="1" i="0" u="none" strike="noStrike" baseline="-25000" dirty="0">
                <a:solidFill>
                  <a:srgbClr val="000000"/>
                </a:solidFill>
              </a:rPr>
              <a:t>Режим</a:t>
            </a:r>
            <a:r>
              <a:rPr lang="ru-RU" sz="1800" b="1" i="0" u="none" strike="noStrike" baseline="-25000" dirty="0">
                <a:solidFill>
                  <a:srgbClr val="000000"/>
                </a:solidFill>
              </a:rPr>
              <a:t> </a:t>
            </a:r>
            <a:r>
              <a:rPr lang="ru-RU" sz="2800" b="1" i="0" u="none" strike="noStrike" baseline="-25000" dirty="0">
                <a:solidFill>
                  <a:srgbClr val="000000"/>
                </a:solidFill>
              </a:rPr>
              <a:t>питания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960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7F1FD-FD95-427D-9140-DE99B986B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Правила рационального питания</a:t>
            </a:r>
            <a:endParaRPr lang="ru-RU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9A3BBF-C600-4EAC-8AEB-E74C2BB20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3262745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1800" b="0" i="0" dirty="0">
                <a:solidFill>
                  <a:srgbClr val="549E39"/>
                </a:solidFill>
                <a:effectLst/>
                <a:latin typeface="Arial" panose="020B0604020202020204" pitchFamily="34" charset="0"/>
              </a:rPr>
              <a:t>Таким образом, </a:t>
            </a:r>
            <a:r>
              <a:rPr lang="ru-RU" sz="1800" b="1" i="0" dirty="0">
                <a:solidFill>
                  <a:srgbClr val="549E39"/>
                </a:solidFill>
                <a:effectLst/>
                <a:latin typeface="Arial" panose="020B0604020202020204" pitchFamily="34" charset="0"/>
              </a:rPr>
              <a:t>правила рационального питания следующие: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b="0" i="1" dirty="0">
                <a:solidFill>
                  <a:srgbClr val="549E39"/>
                </a:solidFill>
                <a:effectLst/>
                <a:latin typeface="Arial" panose="020B0604020202020204" pitchFamily="34" charset="0"/>
              </a:rPr>
              <a:t>не переедать; разнообразить пищевой рацион, употребляя в любое время года зелень, овощи, фрукты; ограничить употребление животных жиров, в том числе сливочного масла, соли, сахара, кондитерских изделий; меньше употреблять жареных продуктов;</a:t>
            </a:r>
            <a:endParaRPr lang="ru-RU" sz="1800" b="0" i="0" dirty="0">
              <a:solidFill>
                <a:srgbClr val="549E39"/>
              </a:solidFill>
              <a:effectLst/>
              <a:latin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b="0" i="1" dirty="0">
                <a:solidFill>
                  <a:srgbClr val="549E39"/>
                </a:solidFill>
                <a:effectLst/>
                <a:latin typeface="Arial" panose="020B0604020202020204" pitchFamily="34" charset="0"/>
              </a:rPr>
              <a:t>не есть горячей и острой пищи; тщательно пережевывать пищу;</a:t>
            </a:r>
            <a:endParaRPr lang="ru-RU" sz="1800" b="0" i="0" dirty="0">
              <a:solidFill>
                <a:srgbClr val="549E39"/>
              </a:solidFill>
              <a:effectLst/>
              <a:latin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b="0" i="1" dirty="0">
                <a:solidFill>
                  <a:srgbClr val="549E39"/>
                </a:solidFill>
                <a:effectLst/>
                <a:latin typeface="Arial" panose="020B0604020202020204" pitchFamily="34" charset="0"/>
              </a:rPr>
              <a:t>не есть поздно вечером; питаться не реже 4—5 раз в день малыми порциями; стараться принимать пищу в одно и то же время.</a:t>
            </a:r>
            <a:endParaRPr lang="ru-RU" sz="1800" b="0" i="0" dirty="0">
              <a:solidFill>
                <a:srgbClr val="549E39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ru-RU" sz="1800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30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6B98E-7ABB-40EB-968C-30EF2F406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Правила рационального питания</a:t>
            </a:r>
            <a:endParaRPr lang="ru-RU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0EB8D9-AA02-4151-A33E-D1E5BE4EA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68875"/>
            <a:ext cx="9872871" cy="3320249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1800" b="0" i="0" dirty="0">
                <a:solidFill>
                  <a:srgbClr val="549E39"/>
                </a:solidFill>
                <a:effectLst/>
                <a:latin typeface="Arial" panose="020B0604020202020204" pitchFamily="34" charset="0"/>
              </a:rPr>
              <a:t>При помощи специальных диет можно улучшить обменные процессы, облегчить заболевания желудочно-кишечного тракта, печени и почек, снизить массу тела, уменьшить риск заболеваний сердечно-сосудистой системы и т. д. 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ru-RU" sz="1800" b="0" i="0" dirty="0">
                <a:solidFill>
                  <a:srgbClr val="549E39"/>
                </a:solidFill>
                <a:effectLst/>
                <a:latin typeface="Arial" panose="020B0604020202020204" pitchFamily="34" charset="0"/>
              </a:rPr>
              <a:t>Можно считать, что питание наряду с двигательной активностью является одним из основных факторов, оказывающих существенное влияние на здоровье, работоспособность и продолжительность жизни человека. Пожалуй, одно из главнейших правил питания современного человека — не переедать. В нашей стране давно нет голода и недоедания, но возникла проблема избыточного питания.</a:t>
            </a:r>
          </a:p>
          <a:p>
            <a:pPr algn="just"/>
            <a:endParaRPr lang="ru-RU" sz="1800" dirty="0">
              <a:solidFill>
                <a:srgbClr val="549E39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84B8A4-F860-417D-8D46-372A147D1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185" y="4563123"/>
            <a:ext cx="2964332" cy="19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93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C8C61-789F-4A25-BB5F-8DE6D4CF5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Культура питания</a:t>
            </a:r>
            <a:endParaRPr lang="ru-RU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8A5E33-712D-4BD1-A850-513AC1E48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2673927"/>
            <a:ext cx="9872871" cy="2043545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b="0" i="0" dirty="0">
                <a:solidFill>
                  <a:srgbClr val="549E39"/>
                </a:solidFill>
                <a:effectLst/>
                <a:latin typeface="Arial" panose="020B0604020202020204" pitchFamily="34" charset="0"/>
              </a:rPr>
              <a:t>Таким образом, время серьезно поставило вопрос о рациональном питании в условиях малых физических нагрузок и повышенных стрессовых воздействии.</a:t>
            </a:r>
          </a:p>
          <a:p>
            <a:pPr marL="45720" indent="0" algn="just">
              <a:buNone/>
            </a:pPr>
            <a:r>
              <a:rPr lang="ru-RU" sz="1800" b="0" i="0" dirty="0">
                <a:solidFill>
                  <a:srgbClr val="549E39"/>
                </a:solidFill>
                <a:effectLst/>
                <a:latin typeface="Arial" panose="020B0604020202020204" pitchFamily="34" charset="0"/>
              </a:rPr>
              <a:t>Правильным в таких условиях следует считать рацион, при котором вся потребляемая пища усваивается, не откладываясь в запас или в виде шлаков. То есть речь идет об умеренном питании.</a:t>
            </a:r>
            <a:endParaRPr lang="ru-RU" sz="1800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48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F7C204-ACC0-48B5-B3F5-28721ECD7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Основы рационального питания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63B366-8C9A-482D-A432-F3E4820D0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639290"/>
            <a:ext cx="9872871" cy="1835056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b="0" i="0" dirty="0">
                <a:solidFill>
                  <a:srgbClr val="549E39"/>
                </a:solidFill>
                <a:effectLst/>
                <a:latin typeface="Arial" panose="020B0604020202020204" pitchFamily="34" charset="0"/>
              </a:rPr>
              <a:t>Рациональным называется питание, которое обеспечивает нормальную жизнедеятельность человека, способствует улучшению его здоровья и предупреждает заболевания. Принципы рационального питания — энергетическое равновесие, соблюдение режима прием пищи и сбалансированное питание.</a:t>
            </a:r>
            <a:endParaRPr lang="ru-RU" sz="1800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39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ED2379F-C85A-4C8F-8E03-4CFD417DB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033" y="2802081"/>
            <a:ext cx="9872871" cy="1253837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b="0" i="0" dirty="0">
                <a:solidFill>
                  <a:srgbClr val="549E39"/>
                </a:solidFill>
                <a:effectLst/>
                <a:latin typeface="Arial" panose="020B0604020202020204" pitchFamily="34" charset="0"/>
              </a:rPr>
              <a:t>Первый принцип рационального питания — </a:t>
            </a:r>
            <a:r>
              <a:rPr lang="ru-RU" sz="1800" b="0" i="0" u="sng" dirty="0">
                <a:solidFill>
                  <a:srgbClr val="549E39"/>
                </a:solidFill>
                <a:effectLst/>
                <a:latin typeface="Arial" panose="020B0604020202020204" pitchFamily="34" charset="0"/>
              </a:rPr>
              <a:t>энергетическое равновесие</a:t>
            </a:r>
            <a:r>
              <a:rPr lang="ru-RU" sz="1800" b="0" i="0" dirty="0">
                <a:solidFill>
                  <a:srgbClr val="549E39"/>
                </a:solidFill>
                <a:effectLst/>
                <a:latin typeface="Arial" panose="020B0604020202020204" pitchFamily="34" charset="0"/>
              </a:rPr>
              <a:t> — предполагает соответствие энергетической ценности суточного рациона энергозатратам организма, не больше и не меньше.</a:t>
            </a:r>
            <a:endParaRPr lang="ru-RU" sz="1800" dirty="0">
              <a:solidFill>
                <a:srgbClr val="549E39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9E1937C-30AD-4AE2-9BDD-42A9E22F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838" cy="1355725"/>
          </a:xfrm>
        </p:spPr>
        <p:txBody>
          <a:bodyPr/>
          <a:lstStyle/>
          <a:p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Основы рационального питания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D489A1-0B59-4324-8961-FDE65EAD1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247" y="4412202"/>
            <a:ext cx="2358761" cy="211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62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C7F29C5-AFE2-4205-898F-B263F474D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sz="1800" b="0" i="0" dirty="0">
                <a:solidFill>
                  <a:srgbClr val="549E39"/>
                </a:solidFill>
                <a:effectLst/>
                <a:latin typeface="Arial" panose="020B0604020202020204" pitchFamily="34" charset="0"/>
              </a:rPr>
              <a:t>Второй принцип рационального питания — </a:t>
            </a:r>
            <a:r>
              <a:rPr lang="ru-RU" sz="1800" b="0" i="0" u="sng" dirty="0">
                <a:solidFill>
                  <a:srgbClr val="549E39"/>
                </a:solidFill>
                <a:effectLst/>
                <a:latin typeface="Arial" panose="020B0604020202020204" pitchFamily="34" charset="0"/>
              </a:rPr>
              <a:t>сбалансированное питание</a:t>
            </a:r>
            <a:r>
              <a:rPr lang="ru-RU" sz="1800" b="0" i="0" dirty="0">
                <a:solidFill>
                  <a:srgbClr val="549E39"/>
                </a:solidFill>
                <a:effectLst/>
                <a:latin typeface="Arial" panose="020B0604020202020204" pitchFamily="34" charset="0"/>
              </a:rPr>
              <a:t>. Это значит, что в организм должны поступать те вещества, которые ему нужны, и в том количестве или пропорциях, в которых это нужно. Белки — строительный материал для клеток, источник синтеза гормонов и ферментов, а также антител к вирусам. Жиры — склад энергии, питательных веществ и воды. Углеводы и клетчатка — топливо. Соотношение белков, жиров и углеводов в суточном рационе должно быть строго определенным. Кратко нормы рационального питания можно представить следующим образом: </a:t>
            </a:r>
          </a:p>
          <a:p>
            <a:pPr algn="just"/>
            <a:r>
              <a:rPr lang="ru-RU" sz="1800" b="0" i="0" dirty="0">
                <a:solidFill>
                  <a:srgbClr val="549E39"/>
                </a:solidFill>
                <a:effectLst/>
                <a:latin typeface="Arial" panose="020B0604020202020204" pitchFamily="34" charset="0"/>
              </a:rPr>
              <a:t>животные жиры — 10%; </a:t>
            </a:r>
          </a:p>
          <a:p>
            <a:pPr algn="just"/>
            <a:r>
              <a:rPr lang="ru-RU" sz="1800" b="0" i="0" dirty="0">
                <a:solidFill>
                  <a:srgbClr val="549E39"/>
                </a:solidFill>
                <a:effectLst/>
                <a:latin typeface="Arial" panose="020B0604020202020204" pitchFamily="34" charset="0"/>
              </a:rPr>
              <a:t>растительные жиры — 12%; </a:t>
            </a:r>
          </a:p>
          <a:p>
            <a:pPr algn="just"/>
            <a:r>
              <a:rPr lang="ru-RU" sz="1800" b="0" i="0" dirty="0">
                <a:solidFill>
                  <a:srgbClr val="549E39"/>
                </a:solidFill>
                <a:effectLst/>
                <a:latin typeface="Arial" panose="020B0604020202020204" pitchFamily="34" charset="0"/>
              </a:rPr>
              <a:t>животные белки — 6%; </a:t>
            </a:r>
          </a:p>
          <a:p>
            <a:pPr algn="just"/>
            <a:r>
              <a:rPr lang="ru-RU" sz="1800" b="0" i="0" dirty="0">
                <a:solidFill>
                  <a:srgbClr val="549E39"/>
                </a:solidFill>
                <a:effectLst/>
                <a:latin typeface="Arial" panose="020B0604020202020204" pitchFamily="34" charset="0"/>
              </a:rPr>
              <a:t>растительные белки — 7%; </a:t>
            </a:r>
          </a:p>
          <a:p>
            <a:pPr algn="just"/>
            <a:r>
              <a:rPr lang="ru-RU" sz="1800" b="0" i="0" dirty="0">
                <a:solidFill>
                  <a:srgbClr val="549E39"/>
                </a:solidFill>
                <a:effectLst/>
                <a:latin typeface="Arial" panose="020B0604020202020204" pitchFamily="34" charset="0"/>
              </a:rPr>
              <a:t>сложные углеводы — 60%; </a:t>
            </a:r>
          </a:p>
          <a:p>
            <a:pPr algn="just"/>
            <a:r>
              <a:rPr lang="ru-RU" sz="1800" b="0" i="0" dirty="0">
                <a:solidFill>
                  <a:srgbClr val="549E39"/>
                </a:solidFill>
                <a:effectLst/>
                <a:latin typeface="Arial" panose="020B0604020202020204" pitchFamily="34" charset="0"/>
              </a:rPr>
              <a:t>сахара — 5%.</a:t>
            </a:r>
            <a:endParaRPr lang="ru-RU" sz="1800" dirty="0">
              <a:solidFill>
                <a:srgbClr val="549E39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32E7473-7E6C-4176-91E4-259347B16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838" cy="1355725"/>
          </a:xfrm>
        </p:spPr>
        <p:txBody>
          <a:bodyPr/>
          <a:lstStyle/>
          <a:p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Основы рационального питания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433912-0C65-4257-960B-6B8097AA5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454" y="4660777"/>
            <a:ext cx="2922153" cy="192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41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A6B4A4F-2BB5-4F6C-8C72-502ABD093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611581"/>
            <a:ext cx="9872871" cy="1960418"/>
          </a:xfrm>
        </p:spPr>
        <p:txBody>
          <a:bodyPr>
            <a:normAutofit fontScale="85000" lnSpcReduction="10000"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Большое значение придается также сбалансированности незаменимых веществ, не синтезируемых в организме или синтезируемых в ограниченном количестве. К основным незаменимым компонентам в питании человека относятся восемь незаменимых кислот (лизин, метионин, лейцин, триптофан и др., являющиеся составной частью белков), несколько полиненасыщенных жирных кислот, входящих в структуру жиров, а также витамины и почти все минеральные вещества.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DEC6E65-4D64-43F1-B2A6-ACDE3E14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838" cy="1355725"/>
          </a:xfrm>
        </p:spPr>
        <p:txBody>
          <a:bodyPr/>
          <a:lstStyle/>
          <a:p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Основы рационального питания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3697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07AA39-01E1-4380-B8B0-E3C5AD2C2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icrosoft Sans Serif" panose="020B0604020202020204" pitchFamily="34" charset="0"/>
              </a:rPr>
              <a:t>Важнейший принцип сбалансированности питания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6C00AF-99C3-4538-85D0-625C16381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just">
              <a:buNone/>
            </a:pPr>
            <a:r>
              <a:rPr lang="ru-RU" sz="1800" dirty="0">
                <a:solidFill>
                  <a:srgbClr val="549E39"/>
                </a:solidFill>
                <a:effectLst/>
                <a:latin typeface="Arial" panose="020B0604020202020204" pitchFamily="34" charset="0"/>
                <a:ea typeface="Microsoft Sans Serif" panose="020B0604020202020204" pitchFamily="34" charset="0"/>
              </a:rPr>
              <a:t>Важнейшим принципом сбалансированности питания является правильное соотношение основных пищевых веществ — белков, жиров и углеводов. Это соотношение выражается формулой 1:1:4, а при тяжелом физическом труде — 1:1:5, в пожилом возрасте — 1:0,8:3. Сбалансированность предусматривает и взаимосвязь с показателями калорийност</a:t>
            </a:r>
            <a:r>
              <a:rPr lang="ru-RU" sz="1800" dirty="0">
                <a:solidFill>
                  <a:srgbClr val="549E39"/>
                </a:solidFill>
                <a:latin typeface="Arial" panose="020B0604020202020204" pitchFamily="34" charset="0"/>
                <a:ea typeface="Microsoft Sans Serif" panose="020B0604020202020204" pitchFamily="34" charset="0"/>
              </a:rPr>
              <a:t>и.</a:t>
            </a:r>
            <a:endParaRPr lang="en-US" sz="1800" dirty="0">
              <a:solidFill>
                <a:srgbClr val="549E39"/>
              </a:solidFill>
              <a:effectLst/>
              <a:latin typeface="Arial" panose="020B0604020202020204" pitchFamily="34" charset="0"/>
              <a:ea typeface="Microsoft Sans Serif" panose="020B0604020202020204" pitchFamily="34" charset="0"/>
            </a:endParaRPr>
          </a:p>
          <a:p>
            <a:pPr marL="45720" indent="0" algn="just">
              <a:buNone/>
            </a:pPr>
            <a:r>
              <a:rPr lang="ru-RU" sz="1800" dirty="0">
                <a:solidFill>
                  <a:srgbClr val="549E39"/>
                </a:solidFill>
                <a:effectLst/>
                <a:latin typeface="Arial" panose="020B0604020202020204" pitchFamily="34" charset="0"/>
                <a:ea typeface="Microsoft Sans Serif" panose="020B0604020202020204" pitchFamily="34" charset="0"/>
              </a:rPr>
              <a:t>Исходя из формулы сбалансированности, взрослый человек, не занимающийся физическим трудом, должен получать в сутки 70—100 г белков и жиров и около 400 г углеводов, из них не более 60—80 г сахара. Белки и жиры должны быть животного и растительного происхождения. Особенно важно включать в пищу растительные жиры (до 30% от общего количества), обладающие защитными свойствами против развития атеросклероза, снижающие содержание холестерина в крови. Полным рекомендуется доводить количество растительных жиров до 50%.</a:t>
            </a:r>
            <a:endParaRPr lang="ru-RU" dirty="0">
              <a:solidFill>
                <a:srgbClr val="549E39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B93462-DD40-415E-BEE2-8DD5F73B8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623" y="4980373"/>
            <a:ext cx="2400425" cy="15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42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F415A-38B2-4D92-953E-E9830B848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icrosoft Sans Serif" panose="020B0604020202020204" pitchFamily="34" charset="0"/>
              </a:rPr>
              <a:t>Значение растительных и животных продуктов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7C4A92-8384-49D5-A98C-DE1E6B58F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439" y="1677093"/>
            <a:ext cx="9872871" cy="4038600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1800" dirty="0">
                <a:solidFill>
                  <a:srgbClr val="549E39"/>
                </a:solidFill>
                <a:effectLst/>
                <a:latin typeface="Arial" panose="020B0604020202020204" pitchFamily="34" charset="0"/>
                <a:ea typeface="Microsoft Sans Serif" panose="020B0604020202020204" pitchFamily="34" charset="0"/>
              </a:rPr>
              <a:t>В дневном меню должны быть самые разнообразные продукты: </a:t>
            </a:r>
          </a:p>
          <a:p>
            <a:pPr algn="just"/>
            <a:r>
              <a:rPr lang="ru-RU" sz="1800" dirty="0">
                <a:solidFill>
                  <a:srgbClr val="549E39"/>
                </a:solidFill>
                <a:effectLst/>
                <a:latin typeface="Arial" panose="020B0604020202020204" pitchFamily="34" charset="0"/>
                <a:ea typeface="Microsoft Sans Serif" panose="020B0604020202020204" pitchFamily="34" charset="0"/>
              </a:rPr>
              <a:t>нежирное мясо </a:t>
            </a:r>
          </a:p>
          <a:p>
            <a:pPr algn="just"/>
            <a:r>
              <a:rPr lang="ru-RU" sz="1800" dirty="0">
                <a:solidFill>
                  <a:srgbClr val="549E39"/>
                </a:solidFill>
                <a:effectLst/>
                <a:latin typeface="Arial" panose="020B0604020202020204" pitchFamily="34" charset="0"/>
                <a:ea typeface="Microsoft Sans Serif" panose="020B0604020202020204" pitchFamily="34" charset="0"/>
              </a:rPr>
              <a:t>рыба и «дары» моря </a:t>
            </a:r>
          </a:p>
          <a:p>
            <a:pPr algn="just"/>
            <a:r>
              <a:rPr lang="ru-RU" sz="1800" dirty="0">
                <a:solidFill>
                  <a:srgbClr val="549E39"/>
                </a:solidFill>
                <a:effectLst/>
                <a:latin typeface="Arial" panose="020B0604020202020204" pitchFamily="34" charset="0"/>
                <a:ea typeface="Microsoft Sans Serif" panose="020B0604020202020204" pitchFamily="34" charset="0"/>
              </a:rPr>
              <a:t>молоко и кисломолочные продукты </a:t>
            </a:r>
          </a:p>
          <a:p>
            <a:pPr algn="just"/>
            <a:r>
              <a:rPr lang="ru-RU" sz="1800" dirty="0">
                <a:solidFill>
                  <a:srgbClr val="549E39"/>
                </a:solidFill>
                <a:effectLst/>
                <a:latin typeface="Arial" panose="020B0604020202020204" pitchFamily="34" charset="0"/>
                <a:ea typeface="Microsoft Sans Serif" panose="020B0604020202020204" pitchFamily="34" charset="0"/>
              </a:rPr>
              <a:t>фрукты и овощи </a:t>
            </a:r>
          </a:p>
          <a:p>
            <a:pPr marL="45720" indent="0" algn="just">
              <a:buNone/>
            </a:pPr>
            <a:r>
              <a:rPr lang="ru-RU" sz="1800" dirty="0">
                <a:solidFill>
                  <a:srgbClr val="549E39"/>
                </a:solidFill>
                <a:effectLst/>
                <a:latin typeface="Arial" panose="020B0604020202020204" pitchFamily="34" charset="0"/>
                <a:ea typeface="Microsoft Sans Serif" panose="020B0604020202020204" pitchFamily="34" charset="0"/>
              </a:rPr>
              <a:t>Особенно важны овощи. Их ничем в рационе заменить нельзя, дневная норма не должна быть меньше 300—400 г. Картофель, например, может частично заменять хлеб, в нём много углеводов и значительное количество калия, который играет существенную роль в электролитном обмене в сердечной мышце, что очень важно для профилактики перенапряжения миокарда, а также атеросклероза и гипертонической болезни.</a:t>
            </a:r>
            <a:endParaRPr lang="ru-RU" dirty="0">
              <a:solidFill>
                <a:srgbClr val="549E39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A46237-5030-4C9C-8497-78F96E62A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513" y="4892041"/>
            <a:ext cx="1899594" cy="164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27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821FDB-593E-4951-9390-B4DC6774E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just">
              <a:buNone/>
            </a:pPr>
            <a:r>
              <a:rPr lang="ru-RU" sz="1800" dirty="0">
                <a:solidFill>
                  <a:srgbClr val="549E39"/>
                </a:solidFill>
                <a:effectLst/>
                <a:latin typeface="Arial" panose="020B0604020202020204" pitchFamily="34" charset="0"/>
                <a:ea typeface="Microsoft Sans Serif" panose="020B0604020202020204" pitchFamily="34" charset="0"/>
              </a:rPr>
              <a:t>Очень полезна капуста, продукт этот поистине уникальный. Белокочанная капуста содержит многие витамины, особенно С и Р, тартроновую кислоту, способную сдерживать процессы превращения углеводов в жировую ткань. Витамина С, которого практически не остается в овощах к весне, в капусте сохраняется достаточно много, особенно в квашеной. Капустный сок обладает целебными свойствами.</a:t>
            </a:r>
          </a:p>
          <a:p>
            <a:pPr marL="45720" indent="0" algn="just">
              <a:buNone/>
            </a:pPr>
            <a:r>
              <a:rPr lang="ru-RU" sz="1800" dirty="0">
                <a:solidFill>
                  <a:srgbClr val="549E39"/>
                </a:solidFill>
                <a:effectLst/>
                <a:latin typeface="Arial" panose="020B0604020202020204" pitchFamily="34" charset="0"/>
                <a:ea typeface="Microsoft Sans Serif" panose="020B0604020202020204" pitchFamily="34" charset="0"/>
              </a:rPr>
              <a:t>Необходимы в рационе свекла, морковь, лук, чеснок, зелень.</a:t>
            </a:r>
            <a:endParaRPr lang="ru-RU" sz="1800" dirty="0">
              <a:solidFill>
                <a:srgbClr val="549E39"/>
              </a:solidFill>
              <a:latin typeface="Arial" panose="020B0604020202020204" pitchFamily="34" charset="0"/>
              <a:ea typeface="Microsoft Sans Serif" panose="020B0604020202020204" pitchFamily="34" charset="0"/>
            </a:endParaRPr>
          </a:p>
          <a:p>
            <a:pPr marL="45720" indent="0" algn="just">
              <a:buNone/>
            </a:pPr>
            <a:r>
              <a:rPr lang="ru-RU" sz="1800" dirty="0">
                <a:solidFill>
                  <a:srgbClr val="549E39"/>
                </a:solidFill>
                <a:effectLst/>
                <a:latin typeface="Arial" panose="020B0604020202020204" pitchFamily="34" charset="0"/>
                <a:ea typeface="Microsoft Sans Serif" panose="020B0604020202020204" pitchFamily="34" charset="0"/>
              </a:rPr>
              <a:t>Из фруктов особое внимание привлекают яблоки. Они положительно влияют на пищеварение, да и на общее состояние здоровья. Сахар в них представлен главным образом фруктозой и глюкозой, что особенно важно для пожилых людей и для тех, кто имеет избыточный вес.</a:t>
            </a:r>
            <a:endParaRPr lang="ru-RU" dirty="0">
              <a:solidFill>
                <a:srgbClr val="549E39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E73D0A0-2A5F-4127-94D0-0FC000344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838" cy="1355725"/>
          </a:xfrm>
        </p:spPr>
        <p:txBody>
          <a:bodyPr/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icrosoft Sans Serif" panose="020B0604020202020204" pitchFamily="34" charset="0"/>
              </a:rPr>
              <a:t>Значение растительных и животных продуктов</a:t>
            </a:r>
            <a:endParaRPr lang="ru-RU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BECD31-C155-4AB3-A2C0-911A9C3B8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186" y="4991911"/>
            <a:ext cx="2527813" cy="157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6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C9C9F67-29EF-440E-85CF-EA6304B7D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326956"/>
            <a:ext cx="9872871" cy="2475863"/>
          </a:xfrm>
        </p:spPr>
        <p:txBody>
          <a:bodyPr/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>
                <a:solidFill>
                  <a:srgbClr val="549E39"/>
                </a:solidFill>
                <a:effectLst/>
                <a:latin typeface="Arial" panose="020B0604020202020204" pitchFamily="34" charset="0"/>
                <a:ea typeface="Microsoft Sans Serif" panose="020B0604020202020204" pitchFamily="34" charset="0"/>
              </a:rPr>
              <a:t>При разнообразном и достаточном питании в пище содержатся, как правило, все необходимые человеку витамины, их более 30. Важно, чтобы в пище было достаточно витаминов А, Е, растворимых только в жирах, С, Р и группы В — водо-растворимых. Особенно много витаминов в печени, меде, орехах, шиповнике, черной смородине, ростках злаков, моркови, капусте, красном перце, лимонах, а также в молоке.</a:t>
            </a:r>
            <a:endParaRPr lang="ru-RU" dirty="0">
              <a:solidFill>
                <a:srgbClr val="549E39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2ABA790-01B7-4F1F-933A-93AE97FD7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838" cy="1355725"/>
          </a:xfrm>
        </p:spPr>
        <p:txBody>
          <a:bodyPr/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icrosoft Sans Serif" panose="020B0604020202020204" pitchFamily="34" charset="0"/>
              </a:rPr>
              <a:t>Значение растительных и животных продуктов</a:t>
            </a:r>
            <a:endParaRPr lang="ru-RU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9BE53F-D2D9-4990-BFE0-B01EC5FAB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442" y="4802819"/>
            <a:ext cx="2621193" cy="175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7862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90</TotalTime>
  <Words>1293</Words>
  <Application>Microsoft Office PowerPoint</Application>
  <PresentationFormat>Широкоэкранный</PresentationFormat>
  <Paragraphs>55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Corbel</vt:lpstr>
      <vt:lpstr>Базис</vt:lpstr>
      <vt:lpstr>Основы рационального питания</vt:lpstr>
      <vt:lpstr>Основы рационального питания</vt:lpstr>
      <vt:lpstr>Основы рационального питания</vt:lpstr>
      <vt:lpstr>Основы рационального питания</vt:lpstr>
      <vt:lpstr>Основы рационального питания</vt:lpstr>
      <vt:lpstr>Важнейший принцип сбалансированности питания</vt:lpstr>
      <vt:lpstr>Значение растительных и животных продуктов</vt:lpstr>
      <vt:lpstr>Значение растительных и животных продуктов</vt:lpstr>
      <vt:lpstr>Значение растительных и животных продуктов</vt:lpstr>
      <vt:lpstr>Значение растительных и животных продуктов</vt:lpstr>
      <vt:lpstr>Режим питания</vt:lpstr>
      <vt:lpstr>Режим питания</vt:lpstr>
      <vt:lpstr>Правила рационального питания</vt:lpstr>
      <vt:lpstr>Правила рационального питания</vt:lpstr>
      <vt:lpstr>Культура питания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рационального питания</dc:title>
  <dc:creator>Ведилина Марина Тимофеевна</dc:creator>
  <cp:lastModifiedBy>Ведилина Марина Тимофеевна</cp:lastModifiedBy>
  <cp:revision>12</cp:revision>
  <dcterms:created xsi:type="dcterms:W3CDTF">2021-11-22T11:13:25Z</dcterms:created>
  <dcterms:modified xsi:type="dcterms:W3CDTF">2021-11-30T13:15:15Z</dcterms:modified>
</cp:coreProperties>
</file>