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4" r:id="rId6"/>
    <p:sldId id="260" r:id="rId7"/>
    <p:sldId id="261" r:id="rId8"/>
    <p:sldId id="262" r:id="rId9"/>
    <p:sldId id="263"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67BCABC-F7D8-4A80-ADF7-7F63E29D2AD5}" type="datetimeFigureOut">
              <a:rPr lang="ru-RU" smtClean="0"/>
              <a:t>ср 03.02.21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22AA73-3589-4E74-8F9F-8B5E9C42A8D1}"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4148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67BCABC-F7D8-4A80-ADF7-7F63E29D2AD5}" type="datetimeFigureOut">
              <a:rPr lang="ru-RU" smtClean="0"/>
              <a:t>ср 03.02.21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869797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67BCABC-F7D8-4A80-ADF7-7F63E29D2AD5}" type="datetimeFigureOut">
              <a:rPr lang="ru-RU" smtClean="0"/>
              <a:t>ср 03.02.21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2906568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67BCABC-F7D8-4A80-ADF7-7F63E29D2AD5}" type="datetimeFigureOut">
              <a:rPr lang="ru-RU" smtClean="0"/>
              <a:t>ср 03.02.21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1414778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67BCABC-F7D8-4A80-ADF7-7F63E29D2AD5}" type="datetimeFigureOut">
              <a:rPr lang="ru-RU" smtClean="0"/>
              <a:t>ср 03.02.21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22AA73-3589-4E74-8F9F-8B5E9C42A8D1}"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20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67BCABC-F7D8-4A80-ADF7-7F63E29D2AD5}" type="datetimeFigureOut">
              <a:rPr lang="ru-RU" smtClean="0"/>
              <a:t>ср 03.02.21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2867594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67BCABC-F7D8-4A80-ADF7-7F63E29D2AD5}" type="datetimeFigureOut">
              <a:rPr lang="ru-RU" smtClean="0"/>
              <a:t>ср 03.02.21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4048453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67BCABC-F7D8-4A80-ADF7-7F63E29D2AD5}" type="datetimeFigureOut">
              <a:rPr lang="ru-RU" smtClean="0"/>
              <a:t>ср 03.02.21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1246141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67BCABC-F7D8-4A80-ADF7-7F63E29D2AD5}" type="datetimeFigureOut">
              <a:rPr lang="ru-RU" smtClean="0"/>
              <a:t>ср 03.02.21</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2094402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67BCABC-F7D8-4A80-ADF7-7F63E29D2AD5}" type="datetimeFigureOut">
              <a:rPr lang="ru-RU" smtClean="0"/>
              <a:t>ср 03.02.21</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822AA73-3589-4E74-8F9F-8B5E9C42A8D1}" type="slidenum">
              <a:rPr lang="ru-RU" smtClean="0"/>
              <a:t>‹#›</a:t>
            </a:fld>
            <a:endParaRPr lang="ru-RU"/>
          </a:p>
        </p:txBody>
      </p:sp>
    </p:spTree>
    <p:extLst>
      <p:ext uri="{BB962C8B-B14F-4D97-AF65-F5344CB8AC3E}">
        <p14:creationId xmlns:p14="http://schemas.microsoft.com/office/powerpoint/2010/main" val="3133203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67BCABC-F7D8-4A80-ADF7-7F63E29D2AD5}" type="datetimeFigureOut">
              <a:rPr lang="ru-RU" smtClean="0"/>
              <a:t>ср 03.02.21</a:t>
            </a:fld>
            <a:endParaRPr lang="ru-R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22AA73-3589-4E74-8F9F-8B5E9C42A8D1}" type="slidenum">
              <a:rPr lang="ru-RU" smtClean="0"/>
              <a:t>‹#›</a:t>
            </a:fld>
            <a:endParaRPr lang="ru-RU"/>
          </a:p>
        </p:txBody>
      </p:sp>
    </p:spTree>
    <p:extLst>
      <p:ext uri="{BB962C8B-B14F-4D97-AF65-F5344CB8AC3E}">
        <p14:creationId xmlns:p14="http://schemas.microsoft.com/office/powerpoint/2010/main" val="1188110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67BCABC-F7D8-4A80-ADF7-7F63E29D2AD5}" type="datetimeFigureOut">
              <a:rPr lang="ru-RU" smtClean="0"/>
              <a:t>ср 03.02.21</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822AA73-3589-4E74-8F9F-8B5E9C42A8D1}"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375535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FB0805-40C1-415A-A31A-802D4EAFE8D4}"/>
              </a:ext>
            </a:extLst>
          </p:cNvPr>
          <p:cNvSpPr>
            <a:spLocks noGrp="1"/>
          </p:cNvSpPr>
          <p:nvPr>
            <p:ph type="ctrTitle"/>
          </p:nvPr>
        </p:nvSpPr>
        <p:spPr>
          <a:xfrm>
            <a:off x="557784" y="425954"/>
            <a:ext cx="10058400" cy="3566160"/>
          </a:xfrm>
        </p:spPr>
        <p:txBody>
          <a:bodyPr/>
          <a:lstStyle/>
          <a:p>
            <a:r>
              <a:rPr lang="ru-RU" b="1" dirty="0">
                <a:effectLst>
                  <a:outerShdw blurRad="38100" dist="38100" dir="2700000" algn="tl">
                    <a:srgbClr val="000000">
                      <a:alpha val="43137"/>
                    </a:srgbClr>
                  </a:outerShdw>
                </a:effectLst>
              </a:rPr>
              <a:t>Проблемы, возникающие при защите проекта</a:t>
            </a:r>
          </a:p>
        </p:txBody>
      </p:sp>
      <p:sp>
        <p:nvSpPr>
          <p:cNvPr id="3" name="Подзаголовок 2">
            <a:extLst>
              <a:ext uri="{FF2B5EF4-FFF2-40B4-BE49-F238E27FC236}">
                <a16:creationId xmlns:a16="http://schemas.microsoft.com/office/drawing/2014/main" id="{7B7A819C-4E65-4185-A4C4-9B8888F860AF}"/>
              </a:ext>
            </a:extLst>
          </p:cNvPr>
          <p:cNvSpPr>
            <a:spLocks noGrp="1"/>
          </p:cNvSpPr>
          <p:nvPr>
            <p:ph type="subTitle" idx="1"/>
          </p:nvPr>
        </p:nvSpPr>
        <p:spPr>
          <a:xfrm>
            <a:off x="1066800" y="4368289"/>
            <a:ext cx="10058400" cy="1143000"/>
          </a:xfrm>
        </p:spPr>
        <p:txBody>
          <a:bodyPr/>
          <a:lstStyle/>
          <a:p>
            <a:r>
              <a:rPr lang="ru-RU" dirty="0"/>
              <a:t>Родительское собрание </a:t>
            </a:r>
          </a:p>
          <a:p>
            <a:r>
              <a:rPr lang="ru-RU" dirty="0"/>
              <a:t>04.02.2021 год</a:t>
            </a:r>
          </a:p>
        </p:txBody>
      </p:sp>
      <p:pic>
        <p:nvPicPr>
          <p:cNvPr id="4" name="Рисунок 3">
            <a:extLst>
              <a:ext uri="{FF2B5EF4-FFF2-40B4-BE49-F238E27FC236}">
                <a16:creationId xmlns:a16="http://schemas.microsoft.com/office/drawing/2014/main" id="{89D676EF-DEA8-447B-8786-A4ABF68CEFA7}"/>
              </a:ext>
            </a:extLst>
          </p:cNvPr>
          <p:cNvPicPr>
            <a:picLocks noChangeAspect="1"/>
          </p:cNvPicPr>
          <p:nvPr/>
        </p:nvPicPr>
        <p:blipFill>
          <a:blip r:embed="rId2"/>
          <a:stretch>
            <a:fillRect/>
          </a:stretch>
        </p:blipFill>
        <p:spPr>
          <a:xfrm>
            <a:off x="7918704" y="3615938"/>
            <a:ext cx="4162672" cy="2647702"/>
          </a:xfrm>
          <a:prstGeom prst="rect">
            <a:avLst/>
          </a:prstGeom>
        </p:spPr>
      </p:pic>
    </p:spTree>
    <p:extLst>
      <p:ext uri="{BB962C8B-B14F-4D97-AF65-F5344CB8AC3E}">
        <p14:creationId xmlns:p14="http://schemas.microsoft.com/office/powerpoint/2010/main" val="3638969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C78FFF98-087D-4C88-9199-935F503B466F}"/>
              </a:ext>
            </a:extLst>
          </p:cNvPr>
          <p:cNvSpPr>
            <a:spLocks noGrp="1"/>
          </p:cNvSpPr>
          <p:nvPr>
            <p:ph type="title"/>
          </p:nvPr>
        </p:nvSpPr>
        <p:spPr>
          <a:xfrm>
            <a:off x="1066800" y="182880"/>
            <a:ext cx="10058400" cy="2496312"/>
          </a:xfrm>
        </p:spPr>
        <p:txBody>
          <a:bodyPr>
            <a:normAutofit fontScale="90000"/>
          </a:bodyPr>
          <a:lstStyle/>
          <a:p>
            <a:pPr algn="ctr"/>
            <a:r>
              <a:rPr lang="ru-RU" b="1" dirty="0">
                <a:effectLst>
                  <a:outerShdw blurRad="38100" dist="38100" dir="2700000" algn="tl">
                    <a:srgbClr val="000000">
                      <a:alpha val="43137"/>
                    </a:srgbClr>
                  </a:outerShdw>
                </a:effectLst>
              </a:rPr>
              <a:t>Желаем успешной защиты своих проектов!</a:t>
            </a:r>
          </a:p>
        </p:txBody>
      </p:sp>
      <p:pic>
        <p:nvPicPr>
          <p:cNvPr id="7" name="Рисунок 6">
            <a:extLst>
              <a:ext uri="{FF2B5EF4-FFF2-40B4-BE49-F238E27FC236}">
                <a16:creationId xmlns:a16="http://schemas.microsoft.com/office/drawing/2014/main" id="{D908F703-CEDB-464C-982F-3E5FAD263995}"/>
              </a:ext>
            </a:extLst>
          </p:cNvPr>
          <p:cNvPicPr>
            <a:picLocks noChangeAspect="1"/>
          </p:cNvPicPr>
          <p:nvPr/>
        </p:nvPicPr>
        <p:blipFill>
          <a:blip r:embed="rId2"/>
          <a:stretch>
            <a:fillRect/>
          </a:stretch>
        </p:blipFill>
        <p:spPr>
          <a:xfrm>
            <a:off x="3486727" y="2767946"/>
            <a:ext cx="5291513" cy="3501883"/>
          </a:xfrm>
          <a:prstGeom prst="rect">
            <a:avLst/>
          </a:prstGeom>
        </p:spPr>
      </p:pic>
    </p:spTree>
    <p:extLst>
      <p:ext uri="{BB962C8B-B14F-4D97-AF65-F5344CB8AC3E}">
        <p14:creationId xmlns:p14="http://schemas.microsoft.com/office/powerpoint/2010/main" val="219176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D769957-1E4E-4573-886E-13BEC9210BF1}"/>
              </a:ext>
            </a:extLst>
          </p:cNvPr>
          <p:cNvSpPr>
            <a:spLocks noGrp="1"/>
          </p:cNvSpPr>
          <p:nvPr>
            <p:ph type="title"/>
          </p:nvPr>
        </p:nvSpPr>
        <p:spPr/>
        <p:txBody>
          <a:bodyPr/>
          <a:lstStyle/>
          <a:p>
            <a:r>
              <a:rPr lang="ru-RU" sz="6000" b="1" dirty="0"/>
              <a:t>Регламент</a:t>
            </a:r>
            <a:endParaRPr lang="ru-RU" b="1" dirty="0"/>
          </a:p>
        </p:txBody>
      </p:sp>
      <p:sp>
        <p:nvSpPr>
          <p:cNvPr id="3" name="Объект 2">
            <a:extLst>
              <a:ext uri="{FF2B5EF4-FFF2-40B4-BE49-F238E27FC236}">
                <a16:creationId xmlns:a16="http://schemas.microsoft.com/office/drawing/2014/main" id="{AA00F305-A2CD-43C2-BC42-BA2C635B32C3}"/>
              </a:ext>
            </a:extLst>
          </p:cNvPr>
          <p:cNvSpPr>
            <a:spLocks noGrp="1"/>
          </p:cNvSpPr>
          <p:nvPr>
            <p:ph idx="1"/>
          </p:nvPr>
        </p:nvSpPr>
        <p:spPr>
          <a:xfrm>
            <a:off x="3858768" y="1845734"/>
            <a:ext cx="7616952" cy="4023360"/>
          </a:xfrm>
        </p:spPr>
        <p:txBody>
          <a:bodyPr/>
          <a:lstStyle/>
          <a:p>
            <a:r>
              <a:rPr lang="ru-RU" sz="4000" dirty="0"/>
              <a:t>Защита работы проходит обычно в течение 6-10 минут (5-7 минут на выступление, 1-3 минуты – ответы на вопросы).</a:t>
            </a:r>
          </a:p>
          <a:p>
            <a:endParaRPr lang="ru-RU" dirty="0"/>
          </a:p>
        </p:txBody>
      </p:sp>
      <p:pic>
        <p:nvPicPr>
          <p:cNvPr id="4" name="Рисунок 3">
            <a:extLst>
              <a:ext uri="{FF2B5EF4-FFF2-40B4-BE49-F238E27FC236}">
                <a16:creationId xmlns:a16="http://schemas.microsoft.com/office/drawing/2014/main" id="{7E56E4D9-1AC6-4EFD-B1EC-1C67B012212B}"/>
              </a:ext>
            </a:extLst>
          </p:cNvPr>
          <p:cNvPicPr>
            <a:picLocks noChangeAspect="1"/>
          </p:cNvPicPr>
          <p:nvPr/>
        </p:nvPicPr>
        <p:blipFill>
          <a:blip r:embed="rId2"/>
          <a:stretch>
            <a:fillRect/>
          </a:stretch>
        </p:blipFill>
        <p:spPr>
          <a:xfrm>
            <a:off x="865632" y="2295144"/>
            <a:ext cx="2618232" cy="2618232"/>
          </a:xfrm>
          <a:prstGeom prst="rect">
            <a:avLst/>
          </a:prstGeom>
        </p:spPr>
      </p:pic>
    </p:spTree>
    <p:extLst>
      <p:ext uri="{BB962C8B-B14F-4D97-AF65-F5344CB8AC3E}">
        <p14:creationId xmlns:p14="http://schemas.microsoft.com/office/powerpoint/2010/main" val="3167888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D43AAF-BCEA-4234-B1A7-769808D9ED75}"/>
              </a:ext>
            </a:extLst>
          </p:cNvPr>
          <p:cNvSpPr>
            <a:spLocks noGrp="1"/>
          </p:cNvSpPr>
          <p:nvPr>
            <p:ph type="title"/>
          </p:nvPr>
        </p:nvSpPr>
        <p:spPr/>
        <p:txBody>
          <a:bodyPr>
            <a:normAutofit/>
          </a:bodyPr>
          <a:lstStyle/>
          <a:p>
            <a:r>
              <a:rPr lang="ru-RU" sz="5400" b="1" dirty="0"/>
              <a:t>Цицерон:</a:t>
            </a:r>
          </a:p>
        </p:txBody>
      </p:sp>
      <p:sp>
        <p:nvSpPr>
          <p:cNvPr id="3" name="Объект 2">
            <a:extLst>
              <a:ext uri="{FF2B5EF4-FFF2-40B4-BE49-F238E27FC236}">
                <a16:creationId xmlns:a16="http://schemas.microsoft.com/office/drawing/2014/main" id="{E582125A-38AD-4C67-80E9-39B6240992C9}"/>
              </a:ext>
            </a:extLst>
          </p:cNvPr>
          <p:cNvSpPr>
            <a:spLocks noGrp="1"/>
          </p:cNvSpPr>
          <p:nvPr>
            <p:ph idx="1"/>
          </p:nvPr>
        </p:nvSpPr>
        <p:spPr>
          <a:xfrm>
            <a:off x="1097280" y="1899921"/>
            <a:ext cx="7159752" cy="4417906"/>
          </a:xfrm>
        </p:spPr>
        <p:txBody>
          <a:bodyPr>
            <a:normAutofit/>
          </a:bodyPr>
          <a:lstStyle/>
          <a:p>
            <a:r>
              <a:rPr lang="ru-RU" sz="4000" dirty="0"/>
              <a:t>«Обязанность оратора заключается в следующем: найти, что сказать; найденное расположить по порядку; придать ему словесную форму; утвердить все это в памяти; произнести»</a:t>
            </a:r>
          </a:p>
        </p:txBody>
      </p:sp>
      <p:pic>
        <p:nvPicPr>
          <p:cNvPr id="4" name="Рисунок 3">
            <a:extLst>
              <a:ext uri="{FF2B5EF4-FFF2-40B4-BE49-F238E27FC236}">
                <a16:creationId xmlns:a16="http://schemas.microsoft.com/office/drawing/2014/main" id="{7D03DE82-AF1E-4778-BBD2-E03C8DE3A243}"/>
              </a:ext>
            </a:extLst>
          </p:cNvPr>
          <p:cNvPicPr>
            <a:picLocks noChangeAspect="1"/>
          </p:cNvPicPr>
          <p:nvPr/>
        </p:nvPicPr>
        <p:blipFill>
          <a:blip r:embed="rId2"/>
          <a:stretch>
            <a:fillRect/>
          </a:stretch>
        </p:blipFill>
        <p:spPr>
          <a:xfrm>
            <a:off x="8155471" y="9144"/>
            <a:ext cx="4036529" cy="6254496"/>
          </a:xfrm>
          <a:prstGeom prst="rect">
            <a:avLst/>
          </a:prstGeom>
        </p:spPr>
      </p:pic>
    </p:spTree>
    <p:extLst>
      <p:ext uri="{BB962C8B-B14F-4D97-AF65-F5344CB8AC3E}">
        <p14:creationId xmlns:p14="http://schemas.microsoft.com/office/powerpoint/2010/main" val="3207555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E5F2CC-B0D9-475A-AB43-CCC993CC62ED}"/>
              </a:ext>
            </a:extLst>
          </p:cNvPr>
          <p:cNvSpPr>
            <a:spLocks noGrp="1"/>
          </p:cNvSpPr>
          <p:nvPr>
            <p:ph type="title"/>
          </p:nvPr>
        </p:nvSpPr>
        <p:spPr>
          <a:xfrm>
            <a:off x="1097280" y="286603"/>
            <a:ext cx="10058400" cy="1267877"/>
          </a:xfrm>
        </p:spPr>
        <p:txBody>
          <a:bodyPr>
            <a:normAutofit fontScale="90000"/>
          </a:bodyPr>
          <a:lstStyle/>
          <a:p>
            <a:r>
              <a:rPr lang="ru-RU" sz="5400" b="1" dirty="0"/>
              <a:t>Общий план публичного выступления</a:t>
            </a:r>
          </a:p>
        </p:txBody>
      </p:sp>
      <p:sp>
        <p:nvSpPr>
          <p:cNvPr id="3" name="Объект 2">
            <a:extLst>
              <a:ext uri="{FF2B5EF4-FFF2-40B4-BE49-F238E27FC236}">
                <a16:creationId xmlns:a16="http://schemas.microsoft.com/office/drawing/2014/main" id="{35D559B8-65A0-4859-9994-8E46A613C5E7}"/>
              </a:ext>
            </a:extLst>
          </p:cNvPr>
          <p:cNvSpPr>
            <a:spLocks noGrp="1"/>
          </p:cNvSpPr>
          <p:nvPr>
            <p:ph idx="1"/>
          </p:nvPr>
        </p:nvSpPr>
        <p:spPr>
          <a:xfrm>
            <a:off x="1097280" y="1845734"/>
            <a:ext cx="10177272" cy="4280746"/>
          </a:xfrm>
        </p:spPr>
        <p:txBody>
          <a:bodyPr>
            <a:normAutofit fontScale="92500" lnSpcReduction="10000"/>
          </a:bodyPr>
          <a:lstStyle/>
          <a:p>
            <a:pPr marL="457200" lvl="0" indent="-457200">
              <a:buFont typeface="+mj-lt"/>
              <a:buAutoNum type="arabicPeriod"/>
            </a:pPr>
            <a:r>
              <a:rPr lang="ru-RU" sz="3200" dirty="0"/>
              <a:t>Приветствие.</a:t>
            </a:r>
          </a:p>
          <a:p>
            <a:pPr marL="457200" lvl="0" indent="-457200">
              <a:buFont typeface="+mj-lt"/>
              <a:buAutoNum type="arabicPeriod"/>
            </a:pPr>
            <a:r>
              <a:rPr lang="ru-RU" sz="3200" dirty="0"/>
              <a:t>Актуальность и цель проекта.</a:t>
            </a:r>
          </a:p>
          <a:p>
            <a:pPr marL="457200" lvl="0" indent="-457200">
              <a:buFont typeface="+mj-lt"/>
              <a:buAutoNum type="arabicPeriod"/>
            </a:pPr>
            <a:r>
              <a:rPr lang="ru-RU" sz="3200" dirty="0"/>
              <a:t>Основные этапы проекта и их задачи, методы и средства их достижения.</a:t>
            </a:r>
          </a:p>
          <a:p>
            <a:pPr marL="457200" lvl="0" indent="-457200">
              <a:buFont typeface="+mj-lt"/>
              <a:buAutoNum type="arabicPeriod"/>
            </a:pPr>
            <a:r>
              <a:rPr lang="ru-RU" sz="3200" dirty="0"/>
              <a:t>Характеристика (презентация) проектного продукта.</a:t>
            </a:r>
          </a:p>
          <a:p>
            <a:pPr marL="457200" lvl="0" indent="-457200">
              <a:buFont typeface="+mj-lt"/>
              <a:buAutoNum type="arabicPeriod"/>
            </a:pPr>
            <a:r>
              <a:rPr lang="ru-RU" sz="3200" dirty="0"/>
              <a:t>Самоанализ успешности проектной работы, перспективы развития проекта.</a:t>
            </a:r>
          </a:p>
          <a:p>
            <a:pPr marL="457200" lvl="0" indent="-457200">
              <a:buFont typeface="+mj-lt"/>
              <a:buAutoNum type="arabicPeriod"/>
            </a:pPr>
            <a:r>
              <a:rPr lang="ru-RU" sz="3200" dirty="0"/>
              <a:t>Ответы на вопросы жюри.</a:t>
            </a:r>
          </a:p>
          <a:p>
            <a:endParaRPr lang="ru-RU" dirty="0"/>
          </a:p>
        </p:txBody>
      </p:sp>
    </p:spTree>
    <p:extLst>
      <p:ext uri="{BB962C8B-B14F-4D97-AF65-F5344CB8AC3E}">
        <p14:creationId xmlns:p14="http://schemas.microsoft.com/office/powerpoint/2010/main" val="3311853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B994253-7F68-40F0-A994-78F88B3A596F}"/>
              </a:ext>
            </a:extLst>
          </p:cNvPr>
          <p:cNvSpPr>
            <a:spLocks noGrp="1"/>
          </p:cNvSpPr>
          <p:nvPr>
            <p:ph type="title"/>
          </p:nvPr>
        </p:nvSpPr>
        <p:spPr/>
        <p:txBody>
          <a:bodyPr>
            <a:normAutofit/>
          </a:bodyPr>
          <a:lstStyle/>
          <a:p>
            <a:r>
              <a:rPr lang="ru-RU" sz="5400" b="1" dirty="0"/>
              <a:t>Пример:</a:t>
            </a:r>
          </a:p>
        </p:txBody>
      </p:sp>
      <p:sp>
        <p:nvSpPr>
          <p:cNvPr id="3" name="Объект 2">
            <a:extLst>
              <a:ext uri="{FF2B5EF4-FFF2-40B4-BE49-F238E27FC236}">
                <a16:creationId xmlns:a16="http://schemas.microsoft.com/office/drawing/2014/main" id="{AF8957F9-AB21-4D5C-8F90-20C777741097}"/>
              </a:ext>
            </a:extLst>
          </p:cNvPr>
          <p:cNvSpPr>
            <a:spLocks noGrp="1"/>
          </p:cNvSpPr>
          <p:nvPr>
            <p:ph idx="1"/>
          </p:nvPr>
        </p:nvSpPr>
        <p:spPr>
          <a:xfrm>
            <a:off x="374904" y="1845734"/>
            <a:ext cx="11439144" cy="4436194"/>
          </a:xfrm>
        </p:spPr>
        <p:txBody>
          <a:bodyPr/>
          <a:lstStyle/>
          <a:p>
            <a:r>
              <a:rPr lang="ru-RU" sz="2800" dirty="0"/>
              <a:t>"Уважаемые слушатели, члены жюри! Я ученик (</a:t>
            </a:r>
            <a:r>
              <a:rPr lang="ru-RU" sz="2800" dirty="0" err="1"/>
              <a:t>ца</a:t>
            </a:r>
            <a:r>
              <a:rPr lang="ru-RU" sz="2800" dirty="0"/>
              <a:t>)___класса, ...(Фамилия Имя). Руководитель моей работы ....(Фамилия И.О., должность). Тема моего проекта.. Выбранная тема является актуальной, потому что... Таким образом, целью проекта было ... Для достижения которой потребовалось решить следующие задачи... Для этого я ....... изучил источники (краткая характеристика источников информации)/работал в библиотеках/побывал на экскурсии/провёл опрос, поставил опыты и т.д. В результате мне удалось создать... К преимуществам/ недочетам работы можно отнести.... В процессе работы над проектом я научился... Буду продолжать работать над проектом или буду работать над другой темой (почему?) Благодарю за внимание. Готов(а) ответить на Ваши вопросы"</a:t>
            </a:r>
          </a:p>
          <a:p>
            <a:endParaRPr lang="ru-RU" dirty="0"/>
          </a:p>
        </p:txBody>
      </p:sp>
    </p:spTree>
    <p:extLst>
      <p:ext uri="{BB962C8B-B14F-4D97-AF65-F5344CB8AC3E}">
        <p14:creationId xmlns:p14="http://schemas.microsoft.com/office/powerpoint/2010/main" val="908806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C1F137-1C34-4CDA-8BC1-E40F55097286}"/>
              </a:ext>
            </a:extLst>
          </p:cNvPr>
          <p:cNvSpPr>
            <a:spLocks noGrp="1"/>
          </p:cNvSpPr>
          <p:nvPr>
            <p:ph type="title"/>
          </p:nvPr>
        </p:nvSpPr>
        <p:spPr/>
        <p:txBody>
          <a:bodyPr>
            <a:normAutofit/>
          </a:bodyPr>
          <a:lstStyle/>
          <a:p>
            <a:r>
              <a:rPr lang="ru-RU" sz="5400" b="1" dirty="0"/>
              <a:t>Публичное выступление</a:t>
            </a:r>
          </a:p>
        </p:txBody>
      </p:sp>
      <p:sp>
        <p:nvSpPr>
          <p:cNvPr id="3" name="Объект 2">
            <a:extLst>
              <a:ext uri="{FF2B5EF4-FFF2-40B4-BE49-F238E27FC236}">
                <a16:creationId xmlns:a16="http://schemas.microsoft.com/office/drawing/2014/main" id="{3C3CB1FD-4C63-43EA-9330-FA97A68EB449}"/>
              </a:ext>
            </a:extLst>
          </p:cNvPr>
          <p:cNvSpPr>
            <a:spLocks noGrp="1"/>
          </p:cNvSpPr>
          <p:nvPr>
            <p:ph idx="1"/>
          </p:nvPr>
        </p:nvSpPr>
        <p:spPr/>
        <p:txBody>
          <a:bodyPr>
            <a:normAutofit/>
          </a:bodyPr>
          <a:lstStyle/>
          <a:p>
            <a:r>
              <a:rPr lang="ru-RU" sz="3600" dirty="0"/>
              <a:t>Выступающий должен </a:t>
            </a:r>
            <a:r>
              <a:rPr lang="ru-RU" sz="3600" b="1" dirty="0"/>
              <a:t>говорить</a:t>
            </a:r>
            <a:r>
              <a:rPr lang="ru-RU" sz="3600" dirty="0"/>
              <a:t> (не читать!) свободно, достаточно громко, эмоционально, грамотно, логично, уверенно, обращаясь к залу, членам жюри, наглядному материалу или слайдам.</a:t>
            </a:r>
          </a:p>
        </p:txBody>
      </p:sp>
    </p:spTree>
    <p:extLst>
      <p:ext uri="{BB962C8B-B14F-4D97-AF65-F5344CB8AC3E}">
        <p14:creationId xmlns:p14="http://schemas.microsoft.com/office/powerpoint/2010/main" val="3532490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57EACA-4E72-43CB-ADA6-8AC004D708ED}"/>
              </a:ext>
            </a:extLst>
          </p:cNvPr>
          <p:cNvSpPr>
            <a:spLocks noGrp="1"/>
          </p:cNvSpPr>
          <p:nvPr>
            <p:ph type="title"/>
          </p:nvPr>
        </p:nvSpPr>
        <p:spPr/>
        <p:txBody>
          <a:bodyPr>
            <a:normAutofit/>
          </a:bodyPr>
          <a:lstStyle/>
          <a:p>
            <a:r>
              <a:rPr lang="ru-RU" sz="5400" b="1" dirty="0"/>
              <a:t>Ответы на вопросы комиссии</a:t>
            </a:r>
          </a:p>
        </p:txBody>
      </p:sp>
      <p:sp>
        <p:nvSpPr>
          <p:cNvPr id="3" name="Объект 2">
            <a:extLst>
              <a:ext uri="{FF2B5EF4-FFF2-40B4-BE49-F238E27FC236}">
                <a16:creationId xmlns:a16="http://schemas.microsoft.com/office/drawing/2014/main" id="{76B09A72-BA96-4276-BDC2-ECA1FF2E30DE}"/>
              </a:ext>
            </a:extLst>
          </p:cNvPr>
          <p:cNvSpPr>
            <a:spLocks noGrp="1"/>
          </p:cNvSpPr>
          <p:nvPr>
            <p:ph idx="1"/>
          </p:nvPr>
        </p:nvSpPr>
        <p:spPr>
          <a:xfrm>
            <a:off x="566928" y="1810512"/>
            <a:ext cx="11329416" cy="4407408"/>
          </a:xfrm>
        </p:spPr>
        <p:txBody>
          <a:bodyPr>
            <a:normAutofit fontScale="85000" lnSpcReduction="20000"/>
          </a:bodyPr>
          <a:lstStyle/>
          <a:p>
            <a:r>
              <a:rPr lang="ru-RU" sz="2800" u="sng" dirty="0"/>
              <a:t>Часто задаваемы вопросы</a:t>
            </a:r>
            <a:r>
              <a:rPr lang="ru-RU" sz="2800" dirty="0"/>
              <a:t>:</a:t>
            </a:r>
          </a:p>
          <a:p>
            <a:r>
              <a:rPr lang="ru-RU" sz="2900" dirty="0"/>
              <a:t>1. Почему вы выбрали именно эту тему? В чем ее актуальность? Какие цель и задачи ставили? Удалось ли их достичь? Какие перспективы развития темы?</a:t>
            </a:r>
          </a:p>
          <a:p>
            <a:r>
              <a:rPr lang="ru-RU" sz="2900" dirty="0"/>
              <a:t>2. Вопросы связанные с глубиной понимания предметного содержания. Например: Какой смысл вы вкладывали в то или понятие? Как вы аргументируете сделанный выбор? Почему вы выбрали именно эти методы и способы ведения проекта?</a:t>
            </a:r>
          </a:p>
          <a:p>
            <a:r>
              <a:rPr lang="ru-RU" sz="2900" dirty="0"/>
              <a:t>3. Какими источники информации вы пользовались? Почему они заслуживают доверия?</a:t>
            </a:r>
          </a:p>
          <a:p>
            <a:r>
              <a:rPr lang="ru-RU" sz="2900" dirty="0"/>
              <a:t>4. Как вы сами оцениваете свою работу (отдельные этапы проекта)? Что получилось лучше, что хуже? Почему? Как справлялись с возникающими трудностями?</a:t>
            </a:r>
          </a:p>
        </p:txBody>
      </p:sp>
    </p:spTree>
    <p:extLst>
      <p:ext uri="{BB962C8B-B14F-4D97-AF65-F5344CB8AC3E}">
        <p14:creationId xmlns:p14="http://schemas.microsoft.com/office/powerpoint/2010/main" val="3308210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B1434C-87A7-4A5F-A20E-A405E60C11A3}"/>
              </a:ext>
            </a:extLst>
          </p:cNvPr>
          <p:cNvSpPr>
            <a:spLocks noGrp="1"/>
          </p:cNvSpPr>
          <p:nvPr>
            <p:ph type="title"/>
          </p:nvPr>
        </p:nvSpPr>
        <p:spPr/>
        <p:txBody>
          <a:bodyPr>
            <a:normAutofit/>
          </a:bodyPr>
          <a:lstStyle/>
          <a:p>
            <a:r>
              <a:rPr lang="ru-RU" sz="5400" b="1" dirty="0"/>
              <a:t>Советы по созданию презентации</a:t>
            </a:r>
          </a:p>
        </p:txBody>
      </p:sp>
      <p:sp>
        <p:nvSpPr>
          <p:cNvPr id="3" name="Объект 2">
            <a:extLst>
              <a:ext uri="{FF2B5EF4-FFF2-40B4-BE49-F238E27FC236}">
                <a16:creationId xmlns:a16="http://schemas.microsoft.com/office/drawing/2014/main" id="{C897231F-FF82-4510-984B-FCE90FF9C9CE}"/>
              </a:ext>
            </a:extLst>
          </p:cNvPr>
          <p:cNvSpPr>
            <a:spLocks noGrp="1"/>
          </p:cNvSpPr>
          <p:nvPr>
            <p:ph idx="1"/>
          </p:nvPr>
        </p:nvSpPr>
        <p:spPr>
          <a:xfrm>
            <a:off x="448056" y="1746504"/>
            <a:ext cx="11484864" cy="4636008"/>
          </a:xfrm>
        </p:spPr>
        <p:txBody>
          <a:bodyPr>
            <a:normAutofit lnSpcReduction="10000"/>
          </a:bodyPr>
          <a:lstStyle/>
          <a:p>
            <a:r>
              <a:rPr lang="ru-RU" sz="2800" dirty="0"/>
              <a:t>1. </a:t>
            </a:r>
            <a:r>
              <a:rPr lang="ru-RU" sz="2800" i="1" dirty="0"/>
              <a:t>Сведите к минимуму количество слайдов.</a:t>
            </a:r>
            <a:r>
              <a:rPr lang="ru-RU" sz="2800" dirty="0"/>
              <a:t> Это поможет четко сформулировать свои мысли и завоевать внимание аудитории.</a:t>
            </a:r>
          </a:p>
          <a:p>
            <a:r>
              <a:rPr lang="ru-RU" sz="2800" dirty="0"/>
              <a:t>2.</a:t>
            </a:r>
            <a:r>
              <a:rPr lang="ru-RU" sz="2800" i="1" dirty="0"/>
              <a:t> Выберите шрифт, который будет хорошо виден всем зрителям с любого возможного расстояния.</a:t>
            </a:r>
            <a:r>
              <a:rPr lang="ru-RU" sz="2800" dirty="0"/>
              <a:t> </a:t>
            </a:r>
          </a:p>
          <a:p>
            <a:r>
              <a:rPr lang="ru-RU" sz="2800" dirty="0"/>
              <a:t>3. </a:t>
            </a:r>
            <a:r>
              <a:rPr lang="ru-RU" sz="2800" i="1" dirty="0"/>
              <a:t>Поддерживайте четкую структуру текста, используя точки-маркеры или короткие предложения. </a:t>
            </a:r>
            <a:r>
              <a:rPr lang="ru-RU" sz="2800" dirty="0"/>
              <a:t>Используйте маркированные списки или короткие предложения и постарайтесь разместить каждый пункт в одной строке, не перенося текст. </a:t>
            </a:r>
          </a:p>
          <a:p>
            <a:r>
              <a:rPr lang="ru-RU" sz="2800" dirty="0"/>
              <a:t>4. </a:t>
            </a:r>
            <a:r>
              <a:rPr lang="ru-RU" sz="2800" i="1" dirty="0"/>
              <a:t>Используйте картинки, чтобы более образно преподнести свою мысль.</a:t>
            </a:r>
            <a:r>
              <a:rPr lang="ru-RU" sz="2800" dirty="0"/>
              <a:t> Используйте графические изображения, улучшающие восприятие. Однако не следует перегружать слайд графикой. </a:t>
            </a:r>
          </a:p>
        </p:txBody>
      </p:sp>
    </p:spTree>
    <p:extLst>
      <p:ext uri="{BB962C8B-B14F-4D97-AF65-F5344CB8AC3E}">
        <p14:creationId xmlns:p14="http://schemas.microsoft.com/office/powerpoint/2010/main" val="2801771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B1434C-87A7-4A5F-A20E-A405E60C11A3}"/>
              </a:ext>
            </a:extLst>
          </p:cNvPr>
          <p:cNvSpPr>
            <a:spLocks noGrp="1"/>
          </p:cNvSpPr>
          <p:nvPr>
            <p:ph type="title"/>
          </p:nvPr>
        </p:nvSpPr>
        <p:spPr/>
        <p:txBody>
          <a:bodyPr>
            <a:normAutofit/>
          </a:bodyPr>
          <a:lstStyle/>
          <a:p>
            <a:r>
              <a:rPr lang="ru-RU" sz="5400" b="1" dirty="0"/>
              <a:t>Советы по созданию презентации</a:t>
            </a:r>
          </a:p>
        </p:txBody>
      </p:sp>
      <p:sp>
        <p:nvSpPr>
          <p:cNvPr id="3" name="Объект 2">
            <a:extLst>
              <a:ext uri="{FF2B5EF4-FFF2-40B4-BE49-F238E27FC236}">
                <a16:creationId xmlns:a16="http://schemas.microsoft.com/office/drawing/2014/main" id="{C897231F-FF82-4510-984B-FCE90FF9C9CE}"/>
              </a:ext>
            </a:extLst>
          </p:cNvPr>
          <p:cNvSpPr>
            <a:spLocks noGrp="1"/>
          </p:cNvSpPr>
          <p:nvPr>
            <p:ph idx="1"/>
          </p:nvPr>
        </p:nvSpPr>
        <p:spPr>
          <a:xfrm>
            <a:off x="676656" y="1845734"/>
            <a:ext cx="10981944" cy="4280746"/>
          </a:xfrm>
        </p:spPr>
        <p:txBody>
          <a:bodyPr>
            <a:normAutofit lnSpcReduction="10000"/>
          </a:bodyPr>
          <a:lstStyle/>
          <a:p>
            <a:r>
              <a:rPr lang="ru-RU" sz="2800" dirty="0"/>
              <a:t>5. </a:t>
            </a:r>
            <a:r>
              <a:rPr lang="ru-RU" sz="2800" i="1" dirty="0"/>
              <a:t>Выбирайте неяркий и равномерный фон слайдов. Используйте контрастирующие цвета фона и текста.</a:t>
            </a:r>
            <a:endParaRPr lang="ru-RU" sz="2800" dirty="0"/>
          </a:p>
          <a:p>
            <a:r>
              <a:rPr lang="ru-RU" sz="2800" dirty="0"/>
              <a:t>7. </a:t>
            </a:r>
            <a:r>
              <a:rPr lang="ru-RU" sz="2800" i="1" dirty="0"/>
              <a:t>Проверяйте правописание.</a:t>
            </a:r>
            <a:endParaRPr lang="ru-RU" sz="2800" dirty="0"/>
          </a:p>
          <a:p>
            <a:r>
              <a:rPr lang="ru-RU" sz="2800" dirty="0"/>
              <a:t>8. </a:t>
            </a:r>
            <a:r>
              <a:rPr lang="ru-RU" sz="2800" i="1" dirty="0"/>
              <a:t>Придите пораньше и проверьте работу оборудования.</a:t>
            </a:r>
            <a:endParaRPr lang="ru-RU" sz="2800" dirty="0"/>
          </a:p>
          <a:p>
            <a:r>
              <a:rPr lang="ru-RU" sz="2800" dirty="0"/>
              <a:t>9. </a:t>
            </a:r>
            <a:r>
              <a:rPr lang="ru-RU" sz="2800" i="1" dirty="0"/>
              <a:t>Не читайте текст презентации.</a:t>
            </a:r>
            <a:r>
              <a:rPr lang="ru-RU" sz="2800" dirty="0"/>
              <a:t> Отрепетируйте показ презентации, чтобы излагать мысль, опираясь на точки-маркеры. Текст должен быть ключом к словам докладчика, а не совпадать с тем, что сообщается аудитории.</a:t>
            </a:r>
          </a:p>
          <a:p>
            <a:r>
              <a:rPr lang="ru-RU" sz="2800" dirty="0"/>
              <a:t>10. </a:t>
            </a:r>
            <a:r>
              <a:rPr lang="ru-RU" sz="2800" i="1" dirty="0"/>
              <a:t>Следите за временем. Обращайте внимание на поведение аудитории.</a:t>
            </a:r>
            <a:endParaRPr lang="ru-RU" sz="2800" dirty="0"/>
          </a:p>
        </p:txBody>
      </p:sp>
    </p:spTree>
    <p:extLst>
      <p:ext uri="{BB962C8B-B14F-4D97-AF65-F5344CB8AC3E}">
        <p14:creationId xmlns:p14="http://schemas.microsoft.com/office/powerpoint/2010/main" val="4062257269"/>
      </p:ext>
    </p:extLst>
  </p:cSld>
  <p:clrMapOvr>
    <a:masterClrMapping/>
  </p:clrMapOvr>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101</TotalTime>
  <Words>385</Words>
  <Application>Microsoft Office PowerPoint</Application>
  <PresentationFormat>Широкоэкранный</PresentationFormat>
  <Paragraphs>36</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Calibri</vt:lpstr>
      <vt:lpstr>Calibri Light</vt:lpstr>
      <vt:lpstr>Ретро</vt:lpstr>
      <vt:lpstr>Проблемы, возникающие при защите проекта</vt:lpstr>
      <vt:lpstr>Регламент</vt:lpstr>
      <vt:lpstr>Цицерон:</vt:lpstr>
      <vt:lpstr>Общий план публичного выступления</vt:lpstr>
      <vt:lpstr>Пример:</vt:lpstr>
      <vt:lpstr>Публичное выступление</vt:lpstr>
      <vt:lpstr>Ответы на вопросы комиссии</vt:lpstr>
      <vt:lpstr>Советы по созданию презентации</vt:lpstr>
      <vt:lpstr>Советы по созданию презентации</vt:lpstr>
      <vt:lpstr>Желаем успешной защиты своих проектов!</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Проблемы, возникающие при защите проекта</dc:title>
  <dc:creator>Пользователь</dc:creator>
  <cp:lastModifiedBy>Пользователь</cp:lastModifiedBy>
  <cp:revision>9</cp:revision>
  <dcterms:created xsi:type="dcterms:W3CDTF">2021-02-02T12:00:45Z</dcterms:created>
  <dcterms:modified xsi:type="dcterms:W3CDTF">2021-02-03T12:19:33Z</dcterms:modified>
</cp:coreProperties>
</file>