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1" r:id="rId2"/>
    <p:sldId id="263" r:id="rId3"/>
    <p:sldId id="417" r:id="rId4"/>
    <p:sldId id="429" r:id="rId5"/>
    <p:sldId id="418" r:id="rId6"/>
    <p:sldId id="424" r:id="rId7"/>
    <p:sldId id="425" r:id="rId8"/>
    <p:sldId id="426" r:id="rId9"/>
    <p:sldId id="419" r:id="rId10"/>
    <p:sldId id="427" r:id="rId11"/>
    <p:sldId id="428" r:id="rId12"/>
    <p:sldId id="421" r:id="rId13"/>
    <p:sldId id="42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C6BFF7"/>
    <a:srgbClr val="EBC3E6"/>
    <a:srgbClr val="660066"/>
    <a:srgbClr val="DE9ED6"/>
    <a:srgbClr val="CCECFF"/>
    <a:srgbClr val="00863D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390" autoAdjust="0"/>
    <p:restoredTop sz="94603" autoAdjust="0"/>
  </p:normalViewPr>
  <p:slideViewPr>
    <p:cSldViewPr>
      <p:cViewPr varScale="1">
        <p:scale>
          <a:sx n="85" d="100"/>
          <a:sy n="85" d="100"/>
        </p:scale>
        <p:origin x="103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0AC409-7D14-4D23-B4B7-D3FAD1D8D44C}" type="datetimeFigureOut">
              <a:rPr lang="ru-RU" smtClean="0"/>
              <a:pPr/>
              <a:t>05.02.2021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BC1188-8A8D-4658-809D-BA12748E42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381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BC1188-8A8D-4658-809D-BA12748E42EE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2342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BC1188-8A8D-4658-809D-BA12748E42EE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27655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BC1188-8A8D-4658-809D-BA12748E42EE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8942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C:\Users\Родионова-ЛВ\Downloads\Дизайн без названия (3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172"/>
            <a:ext cx="9189720" cy="6893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157908" y="275332"/>
            <a:ext cx="7772400" cy="80962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defRPr/>
            </a:pPr>
            <a:endParaRPr lang="ru-RU" alt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971600" y="1369067"/>
            <a:ext cx="7454652" cy="500062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buNone/>
            </a:pPr>
            <a:r>
              <a:rPr lang="ru-RU" alt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ИССЛЕДОВАТЕЛЬСКАЯ РАБОТА </a:t>
            </a:r>
            <a:r>
              <a:rPr lang="en-US" alt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alt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ПРОЕКТ</a:t>
            </a:r>
          </a:p>
          <a:p>
            <a:pPr marL="0" indent="0" algn="r">
              <a:spcBef>
                <a:spcPct val="0"/>
              </a:spcBef>
              <a:buNone/>
            </a:pPr>
            <a:endParaRPr lang="ru-RU" altLang="ru-RU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spcBef>
                <a:spcPct val="0"/>
              </a:spcBef>
              <a:buNone/>
            </a:pPr>
            <a:endParaRPr lang="ru-RU" altLang="ru-RU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spcBef>
                <a:spcPct val="0"/>
              </a:spcBef>
              <a:buNone/>
            </a:pPr>
            <a:endParaRPr lang="ru-RU" altLang="ru-RU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ct val="0"/>
              </a:spcBef>
              <a:buNone/>
            </a:pPr>
            <a:r>
              <a:rPr lang="ru-RU" altLang="ru-RU" sz="2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</a:t>
            </a:r>
          </a:p>
          <a:p>
            <a:endParaRPr lang="ru-RU" alt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17299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Родионова-ЛВ\Downloads\Дизайн без названия (2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096" cy="6165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0" y="188640"/>
            <a:ext cx="9143999" cy="36036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28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ИССЛЕДОВАТЕЛЬСКИЙ ПРОЕКТ</a:t>
            </a: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88742" y="692696"/>
            <a:ext cx="8964611" cy="36004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  <a:defRPr/>
            </a:pP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  <a:defRPr/>
            </a:pP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  <a:defRPr/>
            </a:pP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  <a:defRPr/>
            </a:pP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  <a:defRPr/>
            </a:pP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  <a:defRPr/>
            </a:pP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  <a:defRPr/>
            </a:pP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  <a:defRPr/>
            </a:pP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  <a:defRPr/>
            </a:pP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  <a:defRPr/>
            </a:pP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  <a:defRPr/>
            </a:pP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  <a:defRPr/>
            </a:pP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  <a:defRPr/>
            </a:pP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  <a:defRPr/>
            </a:pP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  <a:defRPr/>
            </a:pP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  <a:defRPr/>
            </a:pP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  <a:defRPr/>
            </a:pP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  <a:defRPr/>
            </a:pP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  <a:defRPr/>
            </a:pP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Вывод главы: </a:t>
            </a:r>
            <a:r>
              <a:rPr lang="ru-RU" sz="1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инфраструктура состоит из... Проектирование каждого элемента благоустройства территории требует определенных мер по сохранению экологии….</a:t>
            </a:r>
          </a:p>
          <a:p>
            <a:pPr marL="0" indent="0" algn="just">
              <a:buNone/>
              <a:defRPr/>
            </a:pP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55600" indent="0" algn="just">
              <a:spcBef>
                <a:spcPts val="0"/>
              </a:spcBef>
              <a:buNone/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6883275"/>
              </p:ext>
            </p:extLst>
          </p:nvPr>
        </p:nvGraphicFramePr>
        <p:xfrm>
          <a:off x="0" y="686975"/>
          <a:ext cx="9108504" cy="51395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931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153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41947">
                <a:tc>
                  <a:txBody>
                    <a:bodyPr/>
                    <a:lstStyle/>
                    <a:p>
                      <a:r>
                        <a:rPr lang="ru-RU" sz="18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ИНФРАСТРУКТУРА</a:t>
                      </a:r>
                    </a:p>
                    <a:p>
                      <a:r>
                        <a:rPr lang="ru-RU" sz="18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(элементы благоустройства)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МЕРЫ СОХРАНЕНИЯ ЭКОЛОГИИ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8214">
                <a:tc>
                  <a:txBody>
                    <a:bodyPr/>
                    <a:lstStyle/>
                    <a:p>
                      <a:r>
                        <a:rPr lang="ru-RU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Элементы инженерной подготовки и защиты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Максимальное сохранение рельефа, почвенного покрова, имеющихся зеленых насаждений, условий существующего поверхностного водоотвода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3326">
                <a:tc>
                  <a:txBody>
                    <a:bodyPr/>
                    <a:lstStyle/>
                    <a:p>
                      <a:r>
                        <a:rPr lang="ru-RU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Художественное оформление 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Зеленые насаждения. Озеленение должно проводиться по научно обоснованным принципам и нормативам.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6062">
                <a:tc>
                  <a:txBody>
                    <a:bodyPr/>
                    <a:lstStyle/>
                    <a:p>
                      <a:r>
                        <a:rPr lang="ru-RU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Виды покрытий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Не рекомендуется допускать наличия участков почвы покрытий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20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Малые архитектурные формы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kern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Трельяжи, шпалеры, </a:t>
                      </a:r>
                      <a:r>
                        <a:rPr lang="ru-RU" sz="1600" b="1" kern="1200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перголы</a:t>
                      </a:r>
                      <a:r>
                        <a:rPr lang="ru-RU" sz="1600" b="1" kern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цветочницы, вазоны.</a:t>
                      </a:r>
                      <a:endParaRPr lang="ru-RU" sz="16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60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Игровое и спортивное оборудование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Должно соответствовать требованиям санитарно-гигиенических норм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617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Освещение и осветительное оборудование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Световые гирлянды, сетки, контурные обтяжки, </a:t>
                      </a:r>
                      <a:r>
                        <a:rPr lang="ru-RU" sz="1600" b="1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светографические</a:t>
                      </a:r>
                      <a:r>
                        <a:rPr lang="ru-RU" sz="16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элементы, панно и композиции из ламп накаливания, проекции, лазерные рисунки и </a:t>
                      </a:r>
                      <a:r>
                        <a:rPr lang="ru-RU" sz="1600" b="1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т.п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Средства наружной рекламы и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согласно ГОСТ Р 52044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99012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Родионова-ЛВ\Downloads\Дизайн без названия (2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3372" y="0"/>
            <a:ext cx="91420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0" y="188640"/>
            <a:ext cx="9143999" cy="36036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28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ИССЛЕДОВАТЕЛЬСКИЙ ПРОЕКТ</a:t>
            </a: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88742" y="594804"/>
            <a:ext cx="8964611" cy="636258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Задача (2 глава) </a:t>
            </a:r>
          </a:p>
          <a:p>
            <a:pPr marL="0" indent="0" algn="just">
              <a:buNone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Первое слово цели + результаты по первой главе  в объекте исследования. </a:t>
            </a:r>
          </a:p>
          <a:p>
            <a:pPr marL="0" indent="0" algn="just">
              <a:buNone/>
              <a:defRPr/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Выработать рекомендации по использованию необходимых мер для конкретного района Иркутска. </a:t>
            </a:r>
          </a:p>
          <a:p>
            <a:pPr marL="355600" indent="0" algn="just">
              <a:spcBef>
                <a:spcPct val="0"/>
              </a:spcBef>
              <a:buNone/>
              <a:defRPr/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ct val="0"/>
              </a:spcBef>
              <a:buNone/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МЕТОДЫ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второй главы: </a:t>
            </a:r>
            <a:r>
              <a:rPr lang="ru-RU" sz="2800" dirty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наблюдение, сравнение, измерение, моделирование, беседа, анкетирование, опрос.</a:t>
            </a:r>
          </a:p>
          <a:p>
            <a:pPr marL="0" indent="0" algn="just">
              <a:buNone/>
              <a:defRPr/>
            </a:pP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55600" indent="0" algn="just">
              <a:spcBef>
                <a:spcPts val="0"/>
              </a:spcBef>
              <a:buNone/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827584" y="16462448"/>
          <a:ext cx="6096000" cy="81524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88192">
                <a:tc>
                  <a:txBody>
                    <a:bodyPr/>
                    <a:lstStyle/>
                    <a:p>
                      <a:r>
                        <a:rPr lang="ru-RU" dirty="0"/>
                        <a:t>СОСТАВЛЯЮЩИЕ</a:t>
                      </a:r>
                      <a:r>
                        <a:rPr lang="ru-RU" baseline="0" dirty="0"/>
                        <a:t> ИНФРАСТРУКТУРЫ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МЕРЫ СОХРАНЕНИЯ ЭКОЛОГИИ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5082">
                <a:tc>
                  <a:txBody>
                    <a:bodyPr/>
                    <a:lstStyle/>
                    <a:p>
                      <a:r>
                        <a:rPr lang="ru-RU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Элементы инженерной подготовки и защиты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45082">
                <a:tc>
                  <a:txBody>
                    <a:bodyPr/>
                    <a:lstStyle/>
                    <a:p>
                      <a:r>
                        <a:rPr lang="ru-RU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Художественное оформление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2904">
                <a:tc>
                  <a:txBody>
                    <a:bodyPr/>
                    <a:lstStyle/>
                    <a:p>
                      <a:r>
                        <a:rPr lang="ru-RU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Виды ограждения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072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Малые архитектурные формы</a:t>
                      </a:r>
                      <a:endParaRPr lang="ru-RU" dirty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072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Игровое и спортивное оборудование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694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Освещение и осветительное оборудование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072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Средства наружной рекламы и информации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55284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Родионова-ЛВ\Downloads\Дизайн без названия (2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57" y="-5779"/>
            <a:ext cx="91420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0" y="188640"/>
            <a:ext cx="9143999" cy="36036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28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ПРИКЛАДНОЙ  ПРОЕКТ</a:t>
            </a:r>
          </a:p>
          <a:p>
            <a:endParaRPr lang="ru-RU" altLang="ru-RU" sz="2800" b="1" dirty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88742" y="743422"/>
            <a:ext cx="8964611" cy="551977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indent="0" algn="just">
              <a:buNone/>
              <a:defRPr/>
            </a:pPr>
            <a:r>
              <a:rPr lang="ru-RU" sz="1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 Задача</a:t>
            </a:r>
            <a:r>
              <a:rPr lang="ru-RU" sz="1800" b="1" dirty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: Апробировать результаты исследования</a:t>
            </a:r>
            <a:r>
              <a:rPr lang="ru-RU" sz="1600" dirty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55600" indent="0" algn="just">
              <a:buNone/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МЕТОДЫ третьей главы :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эксперимент по внедрению результатов. </a:t>
            </a:r>
          </a:p>
          <a:p>
            <a:pPr marL="355600" indent="0" algn="just">
              <a:buNone/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Выход на прикладной проект. </a:t>
            </a:r>
          </a:p>
          <a:p>
            <a:pPr marL="355600" indent="0" algn="just">
              <a:buNone/>
              <a:defRPr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4280021"/>
              </p:ext>
            </p:extLst>
          </p:nvPr>
        </p:nvGraphicFramePr>
        <p:xfrm>
          <a:off x="539552" y="1916832"/>
          <a:ext cx="8208912" cy="123478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075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013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8492">
                <a:tc gridSpan="2">
                  <a:txBody>
                    <a:bodyPr/>
                    <a:lstStyle/>
                    <a:p>
                      <a:pPr marR="1341755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115050" algn="l"/>
                        </a:tabLs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ЗАДАЧА 1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266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 1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 1 (количественный / качественный) 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097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 2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 2 (количественный / качественный)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7870293"/>
              </p:ext>
            </p:extLst>
          </p:nvPr>
        </p:nvGraphicFramePr>
        <p:xfrm>
          <a:off x="539552" y="3140968"/>
          <a:ext cx="8208912" cy="15224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557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531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8623">
                <a:tc gridSpan="2">
                  <a:txBody>
                    <a:bodyPr/>
                    <a:lstStyle/>
                    <a:p>
                      <a:pPr marR="13290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ЗАДАЧА 1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360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РЕЗУЛЬТАТЫ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Ответственные 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360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Мероприятие 1 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030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Мероприятие 2 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2966410"/>
              </p:ext>
            </p:extLst>
          </p:nvPr>
        </p:nvGraphicFramePr>
        <p:xfrm>
          <a:off x="539552" y="4607012"/>
          <a:ext cx="8208912" cy="16561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557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531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4046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ЗАДАЧА 1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404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РЕЗУЛЬТАТЫ 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необходимого финансирования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404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Мероприятие 1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404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Мероприятие 2 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17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Родионова-ЛВ\Downloads\Дизайн без названия (2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47" y="0"/>
            <a:ext cx="91420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0" y="188640"/>
            <a:ext cx="9143999" cy="36036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28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ИССЛЕДОВАТЕЛЬСКИЙ ПРОЕКТ</a:t>
            </a: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88742" y="737642"/>
            <a:ext cx="8964611" cy="552555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ЗАКЛЮЧЕНИЕ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через задачи (результаты каждой задачи) и перспективы дальнейшего исследования (выход на прикладной проект). </a:t>
            </a:r>
          </a:p>
          <a:p>
            <a:pPr marL="0" indent="0" algn="just">
              <a:buNone/>
              <a:defRPr/>
            </a:pP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ОпределиЛИ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описаЛИ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необходимые меры и условия, в результате которых повысится безопасность и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экологичность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новой инфраструктуры г Иркутска (определенный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рпйон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>
              <a:buAutoNum type="arabicPeriod"/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Составили классификацию.</a:t>
            </a:r>
          </a:p>
          <a:p>
            <a:pPr algn="just">
              <a:buAutoNum type="arabicPeriod"/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На базе классификации составили общие рекомендации.</a:t>
            </a:r>
          </a:p>
          <a:p>
            <a:pPr algn="just">
              <a:buAutoNum type="arabicPeriod"/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Составили (и апробировали) разработанные рекомендации в …. районе г. Иркутска.</a:t>
            </a:r>
          </a:p>
          <a:p>
            <a:pPr algn="just">
              <a:buAutoNum type="arabicPeriod"/>
              <a:defRPr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  <a:defRPr/>
            </a:pP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Представленные рекомендации в виде выбранного продукта проекта. </a:t>
            </a:r>
          </a:p>
          <a:p>
            <a:pPr algn="just">
              <a:buFont typeface="Wingdings" panose="05000000000000000000" pitchFamily="2" charset="2"/>
              <a:buChar char="ü"/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4465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Родионова-ЛВ\Downloads\Дизайн без названия (2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0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одержимое 2"/>
          <p:cNvSpPr txBox="1">
            <a:spLocks/>
          </p:cNvSpPr>
          <p:nvPr/>
        </p:nvSpPr>
        <p:spPr>
          <a:xfrm>
            <a:off x="0" y="819163"/>
            <a:ext cx="9071992" cy="542925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Wingdings" panose="05000000000000000000" pitchFamily="2" charset="2"/>
              <a:buNone/>
              <a:defRPr/>
            </a:pPr>
            <a:r>
              <a:rPr lang="ru-RU" sz="2400" b="1" u="sng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— это замысел, который характеризуется следующими факторами:</a:t>
            </a:r>
          </a:p>
          <a:p>
            <a:pPr algn="just">
              <a:buFont typeface="Wingdings" panose="05000000000000000000" pitchFamily="2" charset="2"/>
              <a:buNone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1. Наличие своей целевой аудитории. </a:t>
            </a:r>
          </a:p>
          <a:p>
            <a:pPr marL="0" indent="0" algn="just">
              <a:buFont typeface="Wingdings" panose="05000000000000000000" pitchFamily="2" charset="2"/>
              <a:buNone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2. Однократность условий в их совокупности — речь идет об особом замысле. Он отличается от повседневных работ и не повторяется.</a:t>
            </a:r>
          </a:p>
          <a:p>
            <a:pPr marL="0" indent="0" algn="just">
              <a:buFont typeface="Wingdings" panose="05000000000000000000" pitchFamily="2" charset="2"/>
              <a:buNone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2. Наличие цели — ясной и измеримой, которые к концу проекта должны быть достигнуты.</a:t>
            </a:r>
          </a:p>
          <a:p>
            <a:pPr marL="0" indent="0" algn="just">
              <a:buFont typeface="Wingdings" panose="05000000000000000000" pitchFamily="2" charset="2"/>
              <a:buNone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3. После реализации проекта какой-то группе людей должно стать лучше (решается проблема людей).</a:t>
            </a:r>
          </a:p>
          <a:p>
            <a:pPr algn="just">
              <a:buFont typeface="Wingdings" panose="05000000000000000000" pitchFamily="2" charset="2"/>
              <a:buNone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3. Ограничениями:</a:t>
            </a:r>
          </a:p>
          <a:p>
            <a:pPr marL="0" indent="0" algn="just">
              <a:buFont typeface="Wingdings" panose="05000000000000000000" pitchFamily="2" charset="2"/>
              <a:buNone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-ограничение по времени — временной график выполнения проекта с обозначенным началом и концом выполнения работ;</a:t>
            </a:r>
          </a:p>
          <a:p>
            <a:pPr marL="0" lvl="1" indent="0" algn="just">
              <a:buFont typeface="Wingdings" panose="05000000000000000000" pitchFamily="2" charset="2"/>
              <a:buNone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-ограничения финансового, персонального или другого рода — бюджет проекта. </a:t>
            </a:r>
          </a:p>
          <a:p>
            <a:pPr algn="ctr">
              <a:buFontTx/>
              <a:buChar char="-"/>
              <a:defRPr/>
            </a:pP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137765"/>
            <a:ext cx="9144000" cy="51117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28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ХАРАКТЕРИСТИКИ ПРОЕКТА</a:t>
            </a:r>
          </a:p>
        </p:txBody>
      </p:sp>
    </p:spTree>
    <p:extLst>
      <p:ext uri="{BB962C8B-B14F-4D97-AF65-F5344CB8AC3E}">
        <p14:creationId xmlns:p14="http://schemas.microsoft.com/office/powerpoint/2010/main" val="13476086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Родионова-ЛВ\Downloads\Дизайн без названия (2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0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0" y="188640"/>
            <a:ext cx="9143999" cy="36036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28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ИССЛЕДОВАТЕЛЬСКИЙ ПРОЕКТ</a:t>
            </a: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88742" y="594804"/>
            <a:ext cx="8964611" cy="566839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ü"/>
              <a:defRPr/>
            </a:pPr>
            <a:endParaRPr lang="ru-RU" sz="1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  <a:buNone/>
              <a:defRPr/>
            </a:pP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Объект исследования: </a:t>
            </a:r>
          </a:p>
          <a:p>
            <a:pPr marL="0" indent="0" algn="just">
              <a:spcBef>
                <a:spcPts val="0"/>
              </a:spcBef>
              <a:buNone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объекты городской инфраструктуры</a:t>
            </a:r>
          </a:p>
          <a:p>
            <a:pPr marL="0" indent="0" algn="just">
              <a:spcBef>
                <a:spcPts val="0"/>
              </a:spcBef>
              <a:buNone/>
              <a:defRPr/>
            </a:pP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Предмет исследования: </a:t>
            </a:r>
          </a:p>
          <a:p>
            <a:pPr marL="0" indent="0" algn="just">
              <a:spcBef>
                <a:spcPts val="0"/>
              </a:spcBef>
              <a:buNone/>
              <a:defRPr/>
            </a:pP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экологичность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и безопасность</a:t>
            </a: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ü"/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  <a:buNone/>
              <a:defRPr/>
            </a:pP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Научное название: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ПРЕДМЕТ + ОБЪЕКТ</a:t>
            </a:r>
          </a:p>
          <a:p>
            <a:pPr marL="0" indent="0" algn="just">
              <a:spcBef>
                <a:spcPts val="0"/>
              </a:spcBef>
              <a:buNone/>
              <a:defRPr/>
            </a:pP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Экологичность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и безопасность в процессе построения инфраструктуры города Иркутска</a:t>
            </a:r>
          </a:p>
          <a:p>
            <a:pPr marL="0" indent="0" algn="just">
              <a:spcBef>
                <a:spcPts val="0"/>
              </a:spcBef>
              <a:buNone/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  <a:buNone/>
              <a:defRPr/>
            </a:pP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Творческое название:</a:t>
            </a:r>
          </a:p>
          <a:p>
            <a:pPr marL="0" indent="0" algn="just">
              <a:spcBef>
                <a:spcPts val="0"/>
              </a:spcBef>
              <a:buNone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Город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XXI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века – зеленая зона</a:t>
            </a:r>
          </a:p>
          <a:p>
            <a:pPr marL="0" indent="0" algn="just">
              <a:spcBef>
                <a:spcPts val="0"/>
              </a:spcBef>
              <a:buNone/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anose="05000000000000000000" pitchFamily="2" charset="2"/>
              <a:buChar char="ü"/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anose="05000000000000000000" pitchFamily="2" charset="2"/>
              <a:buChar char="ü"/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52310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Родионова-ЛВ\Downloads\Дизайн без названия (2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0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0" y="188640"/>
            <a:ext cx="9143999" cy="36036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24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ВОЗМОЖНЫЕ ИСТОЧНИКИ ИНФОРМАЦИИ </a:t>
            </a:r>
          </a:p>
          <a:p>
            <a:r>
              <a:rPr lang="ru-RU" altLang="ru-RU" sz="24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(технология портфолио)</a:t>
            </a: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88742" y="1052736"/>
            <a:ext cx="8964611" cy="566839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1. ОПРЕДЕЛЕНИЯ В РАЗНЫХ СЛОВАРЯХ: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что такое инфраструктура города</a:t>
            </a:r>
          </a:p>
          <a:p>
            <a:pPr algn="just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толковые, в которых дается толкование слова, описывается его значение;</a:t>
            </a:r>
          </a:p>
          <a:p>
            <a:pPr marL="0" indent="0" algn="just">
              <a:spcBef>
                <a:spcPts val="0"/>
              </a:spcBef>
              <a:buFont typeface="Wingdings" panose="05000000000000000000" pitchFamily="2" charset="2"/>
              <a:buNone/>
              <a:tabLst>
                <a:tab pos="0" algn="l"/>
              </a:tabLs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синонимов: помогает подобрать перечень схожих по значению слов к основному;</a:t>
            </a:r>
          </a:p>
          <a:p>
            <a:pPr marL="0" indent="0" algn="just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эпитетов: помогает подобрать наиболее удачные эпитеты к существительному;</a:t>
            </a:r>
          </a:p>
          <a:p>
            <a:pPr marL="0" indent="0" algn="just">
              <a:spcBef>
                <a:spcPts val="0"/>
              </a:spcBef>
              <a:buFont typeface="Wingdings" panose="05000000000000000000" pitchFamily="2" charset="2"/>
              <a:buNone/>
              <a:tabLst>
                <a:tab pos="90488" algn="l"/>
              </a:tabLs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-энциклопедический: научное или научно-популярное справочное издание, содержащее существенную информацию по всем (универсальные) или отдельным (отраслевые) областям знания или практической деятельности. 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2. СВЯЗАННЫЕ СЛОВА И ВЫРАЖЕНИЯ</a:t>
            </a:r>
          </a:p>
          <a:p>
            <a:pPr marL="0" indent="0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3. АФОРИЗМЫ, КРЫЛАТЫЕ СЛОВА, ПОСЛОВИЦЫ И УСТОЙЧИВЫЕ ВЫРАЖЕНИЯ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4. НАЗВАНИЯ ДИПЛОМОВ И ДИССЕРТАЦИЙ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5. ЖУРНАЛЬНЫЕ И ГАЗЕТНЫЕ СТАТЬИ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6. ФИЛЬМЫ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7. ПЕСНИ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8. СТИХОТВОРЕНИЯ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9. ТЕМАТИЧЕСКИЕ ФОРУМЫ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10. ИЗВЕСТНЫЕ УЧЕНЫЕ, ИЗУЧАЮЩИЕ ДАННОЕ ЯВЛЕНИЕ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11. АНГЛИЙСКИЕ ИДИОМЫ, СОДЕРЖАЩИЕ ДАННОЕ СЛОВО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12. ФИЗИЧЕСКИЕ ЗАКОНЫ С ДАННЫМ ОБЪЕКТОМ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13. ИСТОРИЯ ИЗУЧЕНИЯ</a:t>
            </a:r>
          </a:p>
          <a:p>
            <a:pPr marL="0" indent="0"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14. В КАКИЕ НЕПРИЯТНЫЕ СИТУАЦИИ МОЖНО ПОПАСТЬ ПРИ НЕДОСТАТОЧНОМ ЗНАНИИ О ПРЕДМЕТЕ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(социологический  опрос). </a:t>
            </a:r>
          </a:p>
        </p:txBody>
      </p:sp>
    </p:spTree>
    <p:extLst>
      <p:ext uri="{BB962C8B-B14F-4D97-AF65-F5344CB8AC3E}">
        <p14:creationId xmlns:p14="http://schemas.microsoft.com/office/powerpoint/2010/main" val="1969278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Родионова-ЛВ\Downloads\Дизайн без названия (2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0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0" y="188640"/>
            <a:ext cx="9143999" cy="36036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28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ИССЛЕДОВАТЕЛЬСКИЙ ПРОЕКТ</a:t>
            </a: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359470" y="711467"/>
            <a:ext cx="8964611" cy="600372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ЦЕЛЕВАЯ АУДИТОРИЯ: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население г. Иркутска (новый Иркутск)</a:t>
            </a:r>
          </a:p>
          <a:p>
            <a:pPr marL="0" indent="0" algn="just">
              <a:buNone/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АКТУАЛЬНОСТЬ: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зачем нужен проект людям? Провести социологический опрос целевой аудитории.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  <a:defRPr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anose="05000000000000000000" pitchFamily="2" charset="2"/>
              <a:buChar char="ü"/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AutoNum type="arabicPeriod"/>
              <a:defRPr/>
            </a:pP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AutoNum type="arabicPeriod"/>
              <a:defRPr/>
            </a:pP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AutoNum type="arabicPeriod"/>
              <a:defRPr/>
            </a:pP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AutoNum type="arabicPeriod"/>
              <a:defRPr/>
            </a:pP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AutoNum type="arabicPeriod"/>
              <a:defRPr/>
            </a:pP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AutoNum type="arabicPeriod"/>
              <a:defRPr/>
            </a:pP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AutoNum type="arabicPeriod"/>
              <a:defRPr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условиях повышенных антропогенных нагрузок, </a:t>
            </a:r>
            <a:r>
              <a:rPr lang="ru-RU" sz="1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дискомфортности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городов и поселков из-за загрязнения воздушной среды выбросами автотранспорта и промышленных предприятий благоустройство и озеленение населенных мест приобретает особое значение. В Российской Федерации зеленые зоны находиться в катастрофическом состоянии. В целом во всем мире делаются значительные усилия по озеленению и благоустройству городского хозяйства.</a:t>
            </a:r>
          </a:p>
          <a:p>
            <a:pPr marL="457200" indent="-457200" algn="just">
              <a:buAutoNum type="arabicPeriod"/>
              <a:defRPr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соц. исследования в Иркутске (графики </a:t>
            </a:r>
            <a:r>
              <a:rPr lang="ru-RU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и диаграммы)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ü"/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anose="05000000000000000000" pitchFamily="2" charset="2"/>
              <a:buChar char="ü"/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anose="05000000000000000000" pitchFamily="2" charset="2"/>
              <a:buChar char="ü"/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anose="05000000000000000000" pitchFamily="2" charset="2"/>
              <a:buChar char="ü"/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None/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904" y="1844824"/>
            <a:ext cx="7164288" cy="2465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9500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Родионова-ЛВ\Downloads\Дизайн без названия (2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4" y="0"/>
            <a:ext cx="91420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0" y="188640"/>
            <a:ext cx="9143999" cy="36036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28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ИССЛЕДОВАТЕЛЬСКИЙ ПРОЕКТ</a:t>
            </a: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88742" y="594804"/>
            <a:ext cx="8964611" cy="566839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изучить, исследовать, выяснить, выявить, определить, проанализировать, установить, показать, проверить, привлечь к проблеме, обосновать, обобщить, описать, доказать, вычислить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узнать ПРЕДМЕТ в ОБЪЕКТЕ.  </a:t>
            </a:r>
          </a:p>
          <a:p>
            <a:pPr marL="0" indent="0" algn="just">
              <a:buNone/>
              <a:defRPr/>
            </a:pP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Определить и описать  необходимые меры и условия, в результате которых повысится безопасность и </a:t>
            </a:r>
            <a:r>
              <a:rPr lang="ru-RU" sz="2000" b="1" i="1" dirty="0" err="1">
                <a:latin typeface="Times New Roman" pitchFamily="18" charset="0"/>
                <a:cs typeface="Times New Roman" pitchFamily="18" charset="0"/>
              </a:rPr>
              <a:t>экологичность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новой инфраструктуры г Иркутска (определенного района)</a:t>
            </a:r>
          </a:p>
          <a:p>
            <a:pPr marL="0" indent="0" algn="just">
              <a:buNone/>
              <a:defRPr/>
            </a:pP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Почему появляются слова МЕРЫ И УСЛОВИЯ?</a:t>
            </a:r>
          </a:p>
          <a:p>
            <a:pPr algn="just">
              <a:buFont typeface="Wingdings" panose="05000000000000000000" pitchFamily="2" charset="2"/>
              <a:buChar char="ü"/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itchFamily="18" charset="0"/>
              </a:rPr>
              <a:t>ГИПОТЕЗА: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если + первое слово из цели + предмет исследования + объект исследования, то переход на ПРИКЛАДНОЙ / СОЦИАЛЬНЫЙ ПРОЕКТ (то есть реализация результатов исследования). </a:t>
            </a:r>
          </a:p>
          <a:p>
            <a:pPr marL="0" indent="0" algn="just">
              <a:buNone/>
              <a:defRPr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Если + определить и описать + необходимые меры и условия для обеспечения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экологичности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+ новой инфраструктуры г. Иркутска, то можно выстроить перечень рекомендаций для благоустройства и предметного оборудование открытых территорий с возможностью улучшения экологической обстановки в городе = продукт проекта.</a:t>
            </a:r>
          </a:p>
        </p:txBody>
      </p:sp>
    </p:spTree>
    <p:extLst>
      <p:ext uri="{BB962C8B-B14F-4D97-AF65-F5344CB8AC3E}">
        <p14:creationId xmlns:p14="http://schemas.microsoft.com/office/powerpoint/2010/main" val="21729229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Родионова-ЛВ\Downloads\Дизайн без названия (2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4" y="0"/>
            <a:ext cx="91420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0" y="44624"/>
            <a:ext cx="9143999" cy="360041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24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ПРОДУКТЫ ПРОЕКТА</a:t>
            </a: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0" y="548680"/>
            <a:ext cx="9053353" cy="571451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spcBef>
                <a:spcPts val="0"/>
              </a:spcBef>
            </a:pP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Web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-сайт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Веб-сайт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совокупность веб-страниц с повторяющимся дизайном, объединенных по смыслу,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навигационно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физически находящихся на одном веб-сервере.</a:t>
            </a:r>
          </a:p>
          <a:p>
            <a:pPr lvl="0" algn="just">
              <a:spcBef>
                <a:spcPts val="0"/>
              </a:spcBef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Атлас - с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обрание изображений или таблиц для наглядного объяснения разных научных сведений </a:t>
            </a:r>
          </a:p>
          <a:p>
            <a:pPr lvl="0" algn="just">
              <a:spcBef>
                <a:spcPts val="0"/>
              </a:spcBef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Видеоклип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короткий музыкальный видеосюжет ИЛИ непродолжительная по времени художественно составленная последовательность кадров. </a:t>
            </a:r>
          </a:p>
          <a:p>
            <a:pPr algn="just">
              <a:spcBef>
                <a:spcPts val="0"/>
              </a:spcBef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Электронная газета –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это сайт, где размещаются новости, обзоры, аналитические материалы, а также статьи о развитии бизнеса, малом предпринимательстве, экономике, политике.</a:t>
            </a:r>
          </a:p>
          <a:p>
            <a:pPr algn="just">
              <a:spcBef>
                <a:spcPts val="0"/>
              </a:spcBef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Электронный журнал -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сайт, на котором размещается периодически обновляющаяся информация определенной тематики.</a:t>
            </a:r>
          </a:p>
          <a:p>
            <a:pPr algn="just">
              <a:spcBef>
                <a:spcPts val="0"/>
              </a:spcBef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Законопроект -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текст предлагаемого к принятию закона.</a:t>
            </a:r>
          </a:p>
          <a:p>
            <a:pPr algn="just">
              <a:spcBef>
                <a:spcPts val="0"/>
              </a:spcBef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Карта –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уменьшенное картографическое произведение.</a:t>
            </a:r>
          </a:p>
          <a:p>
            <a:pPr algn="just">
              <a:spcBef>
                <a:spcPts val="0"/>
              </a:spcBef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Дизайн –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макет - это крупное изображение, результат графического исполнения</a:t>
            </a:r>
          </a:p>
          <a:p>
            <a:pPr algn="just">
              <a:spcBef>
                <a:spcPts val="0"/>
              </a:spcBef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–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Воспроизведение предмета в уменьшенном виде;</a:t>
            </a:r>
          </a:p>
          <a:p>
            <a:pPr algn="just">
              <a:spcBef>
                <a:spcPts val="0"/>
              </a:spcBef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Мультимедийный продукт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компьютерная разработка, в состав которой могут входить музыкальное сопровождение, видеоклипы, анимация, галереи картин и слайдов</a:t>
            </a:r>
          </a:p>
          <a:p>
            <a:pPr algn="just">
              <a:spcBef>
                <a:spcPts val="0"/>
              </a:spcBef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Пакет рекомендаций.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Путеводитель –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городу для туристов, сведения о местных достопримечательностях.</a:t>
            </a:r>
          </a:p>
          <a:p>
            <a:pPr algn="just">
              <a:spcBef>
                <a:spcPts val="0"/>
              </a:spcBef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Рекламный проспект </a:t>
            </a:r>
          </a:p>
          <a:p>
            <a:pPr algn="just">
              <a:spcBef>
                <a:spcPts val="0"/>
              </a:spcBef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</a:t>
            </a:r>
          </a:p>
          <a:p>
            <a:pPr algn="just">
              <a:spcBef>
                <a:spcPts val="0"/>
              </a:spcBef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Словарь - справочная книга.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Сценарий -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литературно-драматическое произведение, основа для постановки телефильма. </a:t>
            </a:r>
          </a:p>
          <a:p>
            <a:pPr algn="just">
              <a:spcBef>
                <a:spcPts val="0"/>
              </a:spcBef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Виртуальная экскурсия </a:t>
            </a:r>
          </a:p>
          <a:p>
            <a:pPr algn="just">
              <a:spcBef>
                <a:spcPts val="0"/>
              </a:spcBef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Дневник путешествий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путевые впечатления, описание дорожных происшествий, наблюдений.</a:t>
            </a:r>
          </a:p>
          <a:p>
            <a:pPr algn="just">
              <a:spcBef>
                <a:spcPts val="0"/>
              </a:spcBef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Костюм -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одежда человека или Маскарадная или театральная одежда.</a:t>
            </a:r>
          </a:p>
          <a:p>
            <a:pPr>
              <a:spcBef>
                <a:spcPts val="0"/>
              </a:spcBef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Фотоальбом -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альбом, изобразитель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39711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Родионова-ЛВ\Downloads\Дизайн без названия (2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608" y="0"/>
            <a:ext cx="91420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0" y="188640"/>
            <a:ext cx="9143999" cy="36036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28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ИССЛЕДОВАТЕЛЬСКИЙ ПРОЕКТ</a:t>
            </a:r>
          </a:p>
          <a:p>
            <a:r>
              <a:rPr lang="ru-RU" altLang="ru-RU" sz="20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</a:t>
            </a:r>
            <a:r>
              <a:rPr lang="en-US" altLang="ru-RU" sz="20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SMART</a:t>
            </a:r>
            <a:endParaRPr lang="ru-RU" altLang="ru-RU" sz="2000" b="1" dirty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88742" y="1052736"/>
            <a:ext cx="8964611" cy="521046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 о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пределить и описать  необходимые меры и условия, в результате которых повысится безопасность и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экологичность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новой инфраструктуры г Иркутска</a:t>
            </a:r>
          </a:p>
          <a:p>
            <a:pPr marL="0" indent="0" algn="just">
              <a:buNone/>
              <a:defRPr/>
            </a:pPr>
            <a:r>
              <a:rPr lang="en-U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 –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конкретность -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Каких результатов необходимо достичь? </a:t>
            </a:r>
          </a:p>
          <a:p>
            <a:pPr marL="0" indent="0" algn="just">
              <a:buNone/>
              <a:defRPr/>
            </a:pPr>
            <a:r>
              <a:rPr lang="en-U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 –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измеримость -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результаты покажут завершение цели?</a:t>
            </a:r>
            <a:endParaRPr lang="en-US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  <a:defRPr/>
            </a:pPr>
            <a:r>
              <a:rPr lang="en-U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 –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достижимость -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у меня уже есть для достижения цели? Чему мне необходимо научиться? </a:t>
            </a:r>
            <a:endParaRPr lang="en-US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  <a:defRPr/>
            </a:pPr>
            <a:r>
              <a:rPr lang="en-U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 –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актуальность -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чего мне нужно достичь эту цель? Соответствует ли данная цель моим ценностям и приоритетам? </a:t>
            </a:r>
            <a:endParaRPr lang="en-US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  <a:defRPr/>
            </a:pPr>
            <a:r>
              <a:rPr lang="en-U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 –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ограниченность во времени и территории -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нужно времени для достижения цели? На какие временн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 этапы необходимо разграничить путь достижения цели? Каковы сроки реализации каждого этапа? Где я буду это реализовывать?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84927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Родионова-ЛВ\Downloads\Дизайн без названия (2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3372" y="0"/>
            <a:ext cx="91420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0" y="188640"/>
            <a:ext cx="9143999" cy="36036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28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ИССЛЕДОВАТЕЛЬСКИЙ ПРОЕКТ</a:t>
            </a: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88742" y="594804"/>
            <a:ext cx="8964611" cy="636258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buNone/>
              <a:defRPr/>
            </a:pPr>
            <a:r>
              <a:rPr lang="ru-RU" sz="1600" b="1" dirty="0">
                <a:latin typeface="Times New Roman" panose="02020603050405020304" pitchFamily="18" charset="0"/>
                <a:cs typeface="Times New Roman" pitchFamily="18" charset="0"/>
              </a:rPr>
              <a:t>ЗАДАЧИ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(этапы работы над проектом)</a:t>
            </a:r>
          </a:p>
          <a:p>
            <a:pPr marL="0" indent="0" algn="just">
              <a:spcBef>
                <a:spcPts val="0"/>
              </a:spcBef>
              <a:buNone/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1 задача (</a:t>
            </a:r>
            <a:r>
              <a:rPr lang="ru-RU" sz="1600" b="1">
                <a:latin typeface="Times New Roman" pitchFamily="18" charset="0"/>
                <a:cs typeface="Times New Roman" pitchFamily="18" charset="0"/>
              </a:rPr>
              <a:t>1 глава). 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Провести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анализ и обобщение фактов информации о предмете исследования.</a:t>
            </a:r>
          </a:p>
          <a:p>
            <a:pPr marL="0" indent="0" algn="just">
              <a:spcBef>
                <a:spcPts val="0"/>
              </a:spcBef>
              <a:buNone/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МЕТОДЫ первой главы: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теоретические: анализ, синтез, сравнение, концептуальная таблица, классификация, обобщение, подведение под понятие).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АНАЛИЗ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это мысленное или реальное разделение целостной структуры объекта на составные элементы с целью его познания. </a:t>
            </a:r>
          </a:p>
          <a:p>
            <a:pPr marL="0" indent="0" algn="ctr">
              <a:spcBef>
                <a:spcPts val="0"/>
              </a:spcBef>
              <a:buNone/>
              <a:defRPr/>
            </a:pPr>
            <a:r>
              <a:rPr lang="ru-RU" sz="1600" b="1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АЛГОРИТМ</a:t>
            </a:r>
          </a:p>
          <a:p>
            <a:pPr marL="0" indent="0" algn="just">
              <a:spcBef>
                <a:spcPts val="0"/>
              </a:spcBef>
              <a:buNone/>
              <a:defRPr/>
            </a:pP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Что изучаю? Зачем (объект и цель анализа)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безопасность и </a:t>
            </a:r>
            <a:r>
              <a:rPr lang="ru-RU" sz="1600" b="1" i="1" dirty="0" err="1">
                <a:latin typeface="Times New Roman" pitchFamily="18" charset="0"/>
                <a:cs typeface="Times New Roman" pitchFamily="18" charset="0"/>
              </a:rPr>
              <a:t>экологичность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новой инфраструктуры с целью определить ее составляющие и меры сохранения экологии города в каждом отдельном случае.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Определения понятий !!!</a:t>
            </a:r>
            <a:endParaRPr lang="ru-RU" sz="1600" b="1" dirty="0">
              <a:solidFill>
                <a:schemeClr val="accent1">
                  <a:lumMod val="2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  <a:defRPr/>
            </a:pP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С какой точки зрения рассматриваю объект? (аспект анализа). Меры сохранения экологии города при построении новой инфраструктуры. - </a:t>
            </a:r>
            <a:r>
              <a:rPr lang="ru-RU" sz="1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Составляющие инфраструктуры</a:t>
            </a:r>
          </a:p>
          <a:p>
            <a:pPr marL="0" indent="0" algn="just">
              <a:spcBef>
                <a:spcPts val="0"/>
              </a:spcBef>
              <a:buNone/>
              <a:defRPr/>
            </a:pP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Какие части целого выделяю (существенные признаки предмета)</a:t>
            </a:r>
          </a:p>
          <a:p>
            <a:pPr marL="0" indent="0" algn="just">
              <a:spcBef>
                <a:spcPts val="0"/>
              </a:spcBef>
              <a:buNone/>
              <a:defRPr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-Элементы инженерной подготовки и защиты территории</a:t>
            </a:r>
          </a:p>
          <a:p>
            <a:pPr marL="0" indent="0" algn="just">
              <a:spcBef>
                <a:spcPts val="0"/>
              </a:spcBef>
              <a:buNone/>
              <a:defRPr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Художественное оформление (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рельеф, водоемы, растения)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5725" lvl="0" indent="-85725">
              <a:spcBef>
                <a:spcPts val="0"/>
              </a:spcBef>
              <a:buFontTx/>
              <a:buChar char="-"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покрытий (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твердые, мягкие, комбинированные)</a:t>
            </a:r>
          </a:p>
          <a:p>
            <a:pPr marL="85725" indent="-85725">
              <a:spcBef>
                <a:spcPts val="0"/>
              </a:spcBef>
              <a:buFontTx/>
              <a:buChar char="-"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Сопряжения поверхностей (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камней, пандусы, ступени, лестницы)</a:t>
            </a:r>
          </a:p>
          <a:p>
            <a:pPr marL="85725" indent="-85725">
              <a:spcBef>
                <a:spcPts val="0"/>
              </a:spcBef>
              <a:buFontTx/>
              <a:buChar char="-"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Малые архитектурные формы (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монументально-декоративного оформления, устройства для оформления озеленения, водные устройства, коммунально-бытовое оборудование)</a:t>
            </a:r>
          </a:p>
          <a:p>
            <a:pPr marL="85725" indent="-85725">
              <a:spcBef>
                <a:spcPts val="0"/>
              </a:spcBef>
              <a:buFontTx/>
              <a:buChar char="-"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Игровое и спортивное оборудование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5725" indent="-85725">
              <a:spcBef>
                <a:spcPts val="0"/>
              </a:spcBef>
              <a:buFontTx/>
              <a:buChar char="-"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Освещение и осветительное оборудование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5725" indent="-85725">
              <a:spcBef>
                <a:spcPts val="0"/>
              </a:spcBef>
              <a:buFontTx/>
              <a:buChar char="-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функциональное, архитектурное и информационное</a:t>
            </a:r>
          </a:p>
          <a:p>
            <a:pPr marL="85725" indent="-85725">
              <a:spcBef>
                <a:spcPts val="0"/>
              </a:spcBef>
              <a:buFontTx/>
              <a:buChar char="-"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наружной рекламы и информации</a:t>
            </a:r>
          </a:p>
          <a:p>
            <a:pPr marL="85725" indent="-85725">
              <a:spcBef>
                <a:spcPts val="0"/>
              </a:spcBef>
              <a:buFontTx/>
              <a:buChar char="-"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Некапитальные нестационарные сооружения (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объекты торговли, попутного бытового обслуживания и питания, остановочные павильоны, туалетные кабины, боксовые гаражи)</a:t>
            </a:r>
          </a:p>
          <a:p>
            <a:pPr>
              <a:buFontTx/>
              <a:buChar char="-"/>
            </a:pPr>
            <a:endParaRPr lang="ru-RU" sz="1600" dirty="0"/>
          </a:p>
          <a:p>
            <a:pPr>
              <a:buFontTx/>
              <a:buChar char="-"/>
            </a:pPr>
            <a:endParaRPr lang="ru-RU" sz="1600" dirty="0"/>
          </a:p>
          <a:p>
            <a:pPr>
              <a:buFontTx/>
              <a:buChar char="-"/>
            </a:pPr>
            <a:endParaRPr lang="ru-RU" sz="1600" dirty="0"/>
          </a:p>
          <a:p>
            <a:pPr>
              <a:buFontTx/>
              <a:buChar char="-"/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Tx/>
              <a:buChar char="-"/>
            </a:pPr>
            <a:endParaRPr lang="ru-RU" sz="1600" dirty="0"/>
          </a:p>
          <a:p>
            <a:pPr marL="0" indent="0" algn="just">
              <a:buNone/>
              <a:defRPr/>
            </a:pP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  <a:defRPr/>
            </a:pP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  <a:defRPr/>
            </a:pP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  <a:defRPr/>
            </a:pP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  <a:defRPr/>
            </a:pP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  <a:defRPr/>
            </a:pP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Что узнал? (вывод). </a:t>
            </a:r>
          </a:p>
          <a:p>
            <a:pPr marL="355600" indent="0" algn="just">
              <a:spcBef>
                <a:spcPts val="0"/>
              </a:spcBef>
              <a:buNone/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837189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1518</TotalTime>
  <Words>1486</Words>
  <Application>Microsoft Office PowerPoint</Application>
  <PresentationFormat>Экран (4:3)</PresentationFormat>
  <Paragraphs>218</Paragraphs>
  <Slides>13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Ивановская Виктория Яверовна</cp:lastModifiedBy>
  <cp:revision>172</cp:revision>
  <dcterms:created xsi:type="dcterms:W3CDTF">2015-03-08T13:55:54Z</dcterms:created>
  <dcterms:modified xsi:type="dcterms:W3CDTF">2021-02-05T05:50:58Z</dcterms:modified>
</cp:coreProperties>
</file>